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8" r:id="rId2"/>
    <p:sldId id="288" r:id="rId3"/>
    <p:sldId id="267" r:id="rId4"/>
    <p:sldId id="269" r:id="rId5"/>
    <p:sldId id="257" r:id="rId6"/>
    <p:sldId id="270" r:id="rId7"/>
    <p:sldId id="26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73" r:id="rId17"/>
    <p:sldId id="274" r:id="rId18"/>
    <p:sldId id="271" r:id="rId19"/>
    <p:sldId id="272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6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DB313-3A41-4A25-A9D0-787CDAB607EC}" type="datetimeFigureOut">
              <a:rPr lang="it-IT" smtClean="0"/>
              <a:t>01/06/2018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93F9-B3BE-4712-A474-5FA856F2E9C4}" type="slidenum">
              <a:rPr lang="it-IT" smtClean="0"/>
              <a:t>‹N›</a:t>
            </a:fld>
            <a:endParaRPr lang="it-IT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DB313-3A41-4A25-A9D0-787CDAB607EC}" type="datetimeFigureOut">
              <a:rPr lang="it-IT" smtClean="0"/>
              <a:t>01/06/2018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93F9-B3BE-4712-A474-5FA856F2E9C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DB313-3A41-4A25-A9D0-787CDAB607EC}" type="datetimeFigureOut">
              <a:rPr lang="it-IT" smtClean="0"/>
              <a:t>01/06/2018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93F9-B3BE-4712-A474-5FA856F2E9C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DB313-3A41-4A25-A9D0-787CDAB607EC}" type="datetimeFigureOut">
              <a:rPr lang="it-IT" smtClean="0"/>
              <a:t>01/06/2018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93F9-B3BE-4712-A474-5FA856F2E9C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DB313-3A41-4A25-A9D0-787CDAB607EC}" type="datetimeFigureOut">
              <a:rPr lang="it-IT" smtClean="0"/>
              <a:t>01/06/2018</a:t>
            </a:fld>
            <a:endParaRPr lang="it-IT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93F9-B3BE-4712-A474-5FA856F2E9C4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DB313-3A41-4A25-A9D0-787CDAB607EC}" type="datetimeFigureOut">
              <a:rPr lang="it-IT" smtClean="0"/>
              <a:t>01/06/2018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93F9-B3BE-4712-A474-5FA856F2E9C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DB313-3A41-4A25-A9D0-787CDAB607EC}" type="datetimeFigureOut">
              <a:rPr lang="it-IT" smtClean="0"/>
              <a:t>01/06/2018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93F9-B3BE-4712-A474-5FA856F2E9C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DB313-3A41-4A25-A9D0-787CDAB607EC}" type="datetimeFigureOut">
              <a:rPr lang="it-IT" smtClean="0"/>
              <a:t>01/06/2018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93F9-B3BE-4712-A474-5FA856F2E9C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DB313-3A41-4A25-A9D0-787CDAB607EC}" type="datetimeFigureOut">
              <a:rPr lang="it-IT" smtClean="0"/>
              <a:t>01/06/2018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93F9-B3BE-4712-A474-5FA856F2E9C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DB313-3A41-4A25-A9D0-787CDAB607EC}" type="datetimeFigureOut">
              <a:rPr lang="it-IT" smtClean="0"/>
              <a:t>01/06/2018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93F9-B3BE-4712-A474-5FA856F2E9C4}" type="slidenum">
              <a:rPr lang="it-IT" smtClean="0"/>
              <a:t>‹N›</a:t>
            </a:fld>
            <a:endParaRPr lang="it-IT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DB313-3A41-4A25-A9D0-787CDAB607EC}" type="datetimeFigureOut">
              <a:rPr lang="it-IT" smtClean="0"/>
              <a:t>01/06/2018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E93F9-B3BE-4712-A474-5FA856F2E9C4}" type="slidenum">
              <a:rPr lang="it-IT" smtClean="0"/>
              <a:t>‹N›</a:t>
            </a:fld>
            <a:endParaRPr lang="it-IT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F1DB313-3A41-4A25-A9D0-787CDAB607EC}" type="datetimeFigureOut">
              <a:rPr lang="it-IT" smtClean="0"/>
              <a:t>01/06/2018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37E93F9-B3BE-4712-A474-5FA856F2E9C4}" type="slidenum">
              <a:rPr lang="it-IT" smtClean="0"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cappelladegliscrovegni.it/index.php/it/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microsoft.com/office/2007/relationships/hdphoto" Target="../media/hdphoto17.wdp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2.wdp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4.wdp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3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audio" Target="../media/audio11.wav"/><Relationship Id="rId4" Type="http://schemas.openxmlformats.org/officeDocument/2006/relationships/audio" Target="../media/audio10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7" Type="http://schemas.openxmlformats.org/officeDocument/2006/relationships/image" Target="../media/image35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audio" Target="../media/audio15.wav"/><Relationship Id="rId4" Type="http://schemas.openxmlformats.org/officeDocument/2006/relationships/audio" Target="../media/audio1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35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audio" Target="../media/audio19.wav"/><Relationship Id="rId4" Type="http://schemas.openxmlformats.org/officeDocument/2006/relationships/audio" Target="../media/audio18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7" Type="http://schemas.openxmlformats.org/officeDocument/2006/relationships/image" Target="../media/image35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audio" Target="../media/audio23.wav"/><Relationship Id="rId4" Type="http://schemas.openxmlformats.org/officeDocument/2006/relationships/audio" Target="../media/audio2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7" Type="http://schemas.openxmlformats.org/officeDocument/2006/relationships/image" Target="../media/image35.png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audio" Target="../media/audio27.wav"/><Relationship Id="rId4" Type="http://schemas.openxmlformats.org/officeDocument/2006/relationships/audio" Target="../media/audio26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9.wav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2" Type="http://schemas.openxmlformats.org/officeDocument/2006/relationships/audio" Target="../media/audio3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32.wav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4.wav"/><Relationship Id="rId2" Type="http://schemas.openxmlformats.org/officeDocument/2006/relationships/audio" Target="../media/audio3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1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4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o Time No Space - Karaoke (quindi senza la voce di Franco Battiato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0"/>
            <a:ext cx="609600" cy="6096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09238" y="2276872"/>
            <a:ext cx="90730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bg1"/>
                </a:solidFill>
                <a:latin typeface="Algerian" pitchFamily="82" charset="0"/>
              </a:rPr>
              <a:t>UDA INTERDISCIPLINARE</a:t>
            </a:r>
          </a:p>
          <a:p>
            <a:pPr algn="ctr"/>
            <a:r>
              <a:rPr lang="it-IT" sz="3600" dirty="0" smtClean="0">
                <a:solidFill>
                  <a:schemeClr val="bg1"/>
                </a:solidFill>
                <a:latin typeface="Algerian" pitchFamily="82" charset="0"/>
              </a:rPr>
              <a:t>IL VIAGGIO SULLA LUNA </a:t>
            </a:r>
          </a:p>
          <a:p>
            <a:pPr algn="ctr"/>
            <a:r>
              <a:rPr lang="it-IT" sz="3600" dirty="0" smtClean="0">
                <a:solidFill>
                  <a:schemeClr val="bg1"/>
                </a:solidFill>
                <a:latin typeface="Algerian" pitchFamily="82" charset="0"/>
              </a:rPr>
              <a:t>CLASSE 3^ A</a:t>
            </a:r>
          </a:p>
          <a:p>
            <a:pPr algn="ctr"/>
            <a:r>
              <a:rPr lang="it-IT" sz="3600" dirty="0" smtClean="0">
                <a:solidFill>
                  <a:schemeClr val="bg1"/>
                </a:solidFill>
                <a:latin typeface="Algerian" pitchFamily="82" charset="0"/>
              </a:rPr>
              <a:t>A.S. 2017/2018</a:t>
            </a:r>
            <a:endParaRPr lang="it-IT" sz="3600" dirty="0">
              <a:solidFill>
                <a:schemeClr val="bg1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944948"/>
      </p:ext>
    </p:extLst>
  </p:cSld>
  <p:clrMapOvr>
    <a:masterClrMapping/>
  </p:clrMapOvr>
  <p:transition spd="slow" advTm="10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019194" y="187166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La luna nell’ arte</a:t>
            </a:r>
            <a:endParaRPr lang="it-IT" sz="28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86470" y="836712"/>
            <a:ext cx="8634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latin typeface="Algerian" panose="04020705040A02060702" pitchFamily="82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Algerian" panose="04020705040A02060702" pitchFamily="82" charset="0"/>
              </a:rPr>
              <a:t>la luna è stata rappresentata fin dai tempi più antichi. in Egitto   </a:t>
            </a: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>si </a:t>
            </a:r>
            <a:r>
              <a:rPr lang="it-IT" dirty="0" smtClean="0">
                <a:solidFill>
                  <a:schemeClr val="bg1"/>
                </a:solidFill>
                <a:latin typeface="Algerian" panose="04020705040A02060702" pitchFamily="82" charset="0"/>
              </a:rPr>
              <a:t>possono </a:t>
            </a: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>trovare nella tomba della regina Nefertari </a:t>
            </a:r>
            <a:r>
              <a:rPr lang="it-IT" dirty="0" smtClean="0">
                <a:solidFill>
                  <a:schemeClr val="bg1"/>
                </a:solidFill>
                <a:latin typeface="Algerian" panose="04020705040A02060702" pitchFamily="82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>moglie del faraone egizio Ramses </a:t>
            </a:r>
            <a:r>
              <a:rPr lang="it-IT" dirty="0" smtClean="0">
                <a:solidFill>
                  <a:schemeClr val="bg1"/>
                </a:solidFill>
                <a:latin typeface="Algerian" panose="04020705040A02060702" pitchFamily="82" charset="0"/>
              </a:rPr>
              <a:t>II immagini rappresentanti la luna.</a:t>
            </a:r>
            <a:endParaRPr lang="it-IT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5609665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82283" y="4725144"/>
            <a:ext cx="7272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>Il significato di questa rappresentazione è collegato all’idea della morte come sonno eterno e quindi come notte, luogo e tempo in cui vivono i morti. Per gli Egizi, infatti, la notte è una presenza molto importante, è una divinità (la dea del cielo Nut) che si alterna al giorno in una lotta continua tra luce e tenebre.</a:t>
            </a:r>
          </a:p>
        </p:txBody>
      </p:sp>
    </p:spTree>
    <p:extLst>
      <p:ext uri="{BB962C8B-B14F-4D97-AF65-F5344CB8AC3E}">
        <p14:creationId xmlns:p14="http://schemas.microsoft.com/office/powerpoint/2010/main" val="352908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5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380923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>Per simboleggiare la notte, Nut è rappresentata come un arco che copre la terra nell’atto di inghiottire il Sole al tramonto per poi partorirlo all’alba.</a:t>
            </a:r>
          </a:p>
          <a:p>
            <a:endParaRPr lang="it-IT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12776"/>
            <a:ext cx="7620000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68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9512" y="332656"/>
            <a:ext cx="8424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>Nel corso dell’arte classica è difficile trovare grandi esempi di cieli stellati. Qualche </a:t>
            </a:r>
            <a:r>
              <a:rPr lang="it-IT" b="1" dirty="0">
                <a:solidFill>
                  <a:schemeClr val="bg1"/>
                </a:solidFill>
                <a:latin typeface="Algerian" panose="04020705040A02060702" pitchFamily="82" charset="0"/>
              </a:rPr>
              <a:t>frammento fittile</a:t>
            </a: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> di epoca greca mostra il Dio Eosforo che </a:t>
            </a:r>
            <a:r>
              <a:rPr lang="it-IT" b="1" dirty="0">
                <a:solidFill>
                  <a:schemeClr val="bg1"/>
                </a:solidFill>
                <a:latin typeface="Algerian" panose="04020705040A02060702" pitchFamily="82" charset="0"/>
              </a:rPr>
              <a:t>porta la luce</a:t>
            </a: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> del mattino accompagnato da qualche </a:t>
            </a:r>
            <a:r>
              <a:rPr lang="it-IT" b="1" dirty="0">
                <a:solidFill>
                  <a:schemeClr val="bg1"/>
                </a:solidFill>
                <a:latin typeface="Algerian" panose="04020705040A02060702" pitchFamily="82" charset="0"/>
              </a:rPr>
              <a:t>sporadica stella</a:t>
            </a: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> (raffigurata in questo caso con sedici raggi).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30" y="2060848"/>
            <a:ext cx="7200900" cy="1914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4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5536" y="260648"/>
            <a:ext cx="82809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it-IT" dirty="0" smtClean="0">
                <a:solidFill>
                  <a:schemeClr val="bg1"/>
                </a:solidFill>
                <a:latin typeface="Algerian" panose="04020705040A02060702" pitchFamily="82" charset="0"/>
              </a:rPr>
              <a:t>Per ritrovare delle </a:t>
            </a:r>
            <a:r>
              <a:rPr lang="it-IT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grandi volte ricoperte di stelle</a:t>
            </a:r>
            <a:r>
              <a:rPr lang="it-IT" dirty="0" smtClean="0">
                <a:solidFill>
                  <a:schemeClr val="bg1"/>
                </a:solidFill>
                <a:latin typeface="Algerian" panose="04020705040A02060702" pitchFamily="82" charset="0"/>
              </a:rPr>
              <a:t> dobbiamo fare un bel salto temporale fino all’</a:t>
            </a:r>
            <a:r>
              <a:rPr lang="it-IT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arte bizantina</a:t>
            </a:r>
            <a:r>
              <a:rPr lang="it-IT" dirty="0" smtClean="0">
                <a:solidFill>
                  <a:schemeClr val="bg1"/>
                </a:solidFill>
                <a:latin typeface="Algerian" panose="04020705040A02060702" pitchFamily="82" charset="0"/>
              </a:rPr>
              <a:t> (V secolo d.C.) ed esplorare quel piccolo </a:t>
            </a:r>
            <a:r>
              <a:rPr lang="it-IT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gioiello dell’arte musiva</a:t>
            </a:r>
            <a:r>
              <a:rPr lang="it-IT" dirty="0" smtClean="0">
                <a:solidFill>
                  <a:schemeClr val="bg1"/>
                </a:solidFill>
                <a:latin typeface="Algerian" panose="04020705040A02060702" pitchFamily="82" charset="0"/>
              </a:rPr>
              <a:t> che è il </a:t>
            </a:r>
            <a:r>
              <a:rPr lang="it-IT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Mausoleo di Galla Placidia</a:t>
            </a:r>
            <a:r>
              <a:rPr lang="it-IT" dirty="0" smtClean="0">
                <a:solidFill>
                  <a:schemeClr val="bg1"/>
                </a:solidFill>
                <a:latin typeface="Algerian" panose="04020705040A02060702" pitchFamily="82" charset="0"/>
              </a:rPr>
              <a:t>  a Ravenna.</a:t>
            </a:r>
          </a:p>
          <a:p>
            <a:pPr algn="just" fontAlgn="base"/>
            <a:r>
              <a:rPr lang="it-IT" dirty="0" smtClean="0">
                <a:solidFill>
                  <a:schemeClr val="bg1"/>
                </a:solidFill>
                <a:latin typeface="Algerian" panose="04020705040A02060702" pitchFamily="82" charset="0"/>
              </a:rPr>
              <a:t>La cupola è interamente coperta da </a:t>
            </a:r>
            <a:r>
              <a:rPr lang="it-IT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570 stelle dorate</a:t>
            </a:r>
            <a:r>
              <a:rPr lang="it-IT" dirty="0" smtClean="0">
                <a:solidFill>
                  <a:schemeClr val="bg1"/>
                </a:solidFill>
                <a:latin typeface="Algerian" panose="04020705040A02060702" pitchFamily="82" charset="0"/>
              </a:rPr>
              <a:t> disposte in cerchi concentrici e culminanti con la </a:t>
            </a:r>
            <a:r>
              <a:rPr lang="it-IT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croce</a:t>
            </a:r>
            <a:r>
              <a:rPr lang="it-IT" dirty="0" smtClean="0">
                <a:solidFill>
                  <a:schemeClr val="bg1"/>
                </a:solidFill>
                <a:latin typeface="Algerian" panose="04020705040A02060702" pitchFamily="82" charset="0"/>
              </a:rPr>
              <a:t> di Cristo. </a:t>
            </a:r>
          </a:p>
          <a:p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37" y="2060848"/>
            <a:ext cx="7620000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3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27584" y="332656"/>
            <a:ext cx="7560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Giotto intorno al 1300 ha affrescato la  cappella degli scrovegni. Qui </a:t>
            </a:r>
            <a:r>
              <a:rPr lang="it-IT" dirty="0">
                <a:solidFill>
                  <a:schemeClr val="bg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la volta a botte è interamente dipinta di </a:t>
            </a:r>
            <a:r>
              <a:rPr lang="it-IT" b="1" dirty="0">
                <a:solidFill>
                  <a:schemeClr val="bg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blu oltremare</a:t>
            </a:r>
            <a:r>
              <a:rPr lang="it-IT" dirty="0">
                <a:solidFill>
                  <a:schemeClr val="bg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, colore associato alla </a:t>
            </a:r>
            <a:r>
              <a:rPr lang="it-IT" b="1" dirty="0">
                <a:solidFill>
                  <a:schemeClr val="bg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sapienza divina</a:t>
            </a:r>
            <a:r>
              <a:rPr lang="it-IT" dirty="0">
                <a:solidFill>
                  <a:schemeClr val="bg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 e ottenuto con preziosa </a:t>
            </a:r>
            <a:r>
              <a:rPr lang="it-IT" b="1" dirty="0">
                <a:solidFill>
                  <a:schemeClr val="bg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polvere di lapislazzuli e azzurrite</a:t>
            </a:r>
            <a:r>
              <a:rPr lang="it-IT" dirty="0">
                <a:solidFill>
                  <a:schemeClr val="bg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, mentre le </a:t>
            </a:r>
            <a:r>
              <a:rPr lang="it-IT" b="1" dirty="0">
                <a:solidFill>
                  <a:schemeClr val="bg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stelle dorate ad otto punte</a:t>
            </a:r>
            <a:r>
              <a:rPr lang="it-IT" dirty="0">
                <a:solidFill>
                  <a:schemeClr val="bg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 sono leggermente in rilievo rispetto alla superficie della volta.</a:t>
            </a:r>
          </a:p>
          <a:p>
            <a:r>
              <a:rPr lang="it-IT" dirty="0">
                <a:solidFill>
                  <a:schemeClr val="bg1">
                    <a:lumMod val="95000"/>
                    <a:lumOff val="5000"/>
                  </a:schemeClr>
                </a:solidFill>
                <a:hlinkClick r:id="rId2"/>
              </a:rPr>
              <a:t/>
            </a:r>
            <a:br>
              <a:rPr lang="it-IT" dirty="0">
                <a:solidFill>
                  <a:schemeClr val="bg1">
                    <a:lumMod val="95000"/>
                    <a:lumOff val="5000"/>
                  </a:schemeClr>
                </a:solidFill>
                <a:hlinkClick r:id="rId2"/>
              </a:rPr>
            </a:br>
            <a:endParaRPr lang="it-IT" dirty="0">
              <a:solidFill>
                <a:schemeClr val="bg1">
                  <a:lumMod val="95000"/>
                  <a:lumOff val="5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1026" name="Picture 2" descr="http://www.didatticarte.it/public/cielo-stellato-scrovegni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55" y="2492896"/>
            <a:ext cx="7620000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86037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755576" y="476672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lgerian" panose="04020705040A02060702" pitchFamily="82" charset="0"/>
                <a:cs typeface="Angsana New" panose="02020603050405020304" pitchFamily="18" charset="-34"/>
              </a:rPr>
              <a:t>In epoca romantica la luna è stata una grande fonte </a:t>
            </a:r>
          </a:p>
          <a:p>
            <a:pPr algn="just"/>
            <a:r>
              <a:rPr lang="it-IT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lgerian" panose="04020705040A02060702" pitchFamily="82" charset="0"/>
                <a:cs typeface="Angsana New" panose="02020603050405020304" pitchFamily="18" charset="-34"/>
              </a:rPr>
              <a:t>d’ ispirazione per il pittore tedesco caspar  david  friedrich.</a:t>
            </a:r>
            <a:endParaRPr lang="it-IT" dirty="0">
              <a:solidFill>
                <a:schemeClr val="bg1">
                  <a:lumMod val="95000"/>
                  <a:lumOff val="5000"/>
                </a:schemeClr>
              </a:solidFill>
              <a:latin typeface="Algerian" panose="04020705040A02060702" pitchFamily="82" charset="0"/>
              <a:cs typeface="Angsana New" panose="02020603050405020304" pitchFamily="18" charset="-34"/>
            </a:endParaRPr>
          </a:p>
        </p:txBody>
      </p:sp>
      <p:pic>
        <p:nvPicPr>
          <p:cNvPr id="1026" name="Picture 2" descr="Risultati immagini per caspar david friedrich opera sulla lun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56792"/>
            <a:ext cx="5238750" cy="4124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34787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3528" y="332656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haroni" pitchFamily="2" charset="-79"/>
                <a:cs typeface="Aharoni" pitchFamily="2" charset="-79"/>
              </a:rPr>
              <a:t>Nel Novecento i pittori René Magritte, Joan Mirò, Marc Chagall e Paul Klee hanno fatto dell’astro notturno il protagonista di molte opere: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960" y="2022000"/>
            <a:ext cx="2466975" cy="3771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22000"/>
            <a:ext cx="2131105" cy="3771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022001"/>
            <a:ext cx="2376264" cy="3771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9690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5536" y="476672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Produzione dei nostri lavori:	</a:t>
            </a:r>
            <a:endParaRPr lang="it-IT" sz="3200" dirty="0">
              <a:solidFill>
                <a:schemeClr val="bg1">
                  <a:lumMod val="95000"/>
                  <a:lumOff val="5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1026" name="Picture 2" descr="C:\Users\Classe\Desktop\IMG_15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3960440" cy="4073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extLst/>
        </p:spPr>
      </p:pic>
      <p:pic>
        <p:nvPicPr>
          <p:cNvPr id="1027" name="Picture 3" descr="C:\Users\Classe\Desktop\IMG_15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1627358"/>
            <a:ext cx="4356992" cy="4074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extLst/>
        </p:spPr>
      </p:pic>
    </p:spTree>
    <p:extLst>
      <p:ext uri="{BB962C8B-B14F-4D97-AF65-F5344CB8AC3E}">
        <p14:creationId xmlns:p14="http://schemas.microsoft.com/office/powerpoint/2010/main" val="258893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835696" y="22705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lgerian" pitchFamily="82" charset="0"/>
              </a:rPr>
              <a:t>La musica dell’ universo</a:t>
            </a:r>
            <a:endParaRPr lang="it-IT" sz="2400" dirty="0">
              <a:solidFill>
                <a:schemeClr val="bg1">
                  <a:lumMod val="95000"/>
                  <a:lumOff val="5000"/>
                </a:schemeClr>
              </a:solidFill>
              <a:latin typeface="Algerian" pitchFamily="82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25165" y="475592"/>
            <a:ext cx="5420607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lgerian" pitchFamily="82" charset="0"/>
              </a:rPr>
              <a:t>L’ universo produce musica?</a:t>
            </a:r>
          </a:p>
          <a:p>
            <a:pPr algn="just"/>
            <a:r>
              <a:rPr lang="it-IT" sz="1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lgerian" pitchFamily="82" charset="0"/>
              </a:rPr>
              <a:t>Le prime testimonianze che attestano l’ esistenza di una musica celeste, risalgono a pitagora  che si diceva in grado di udire l’ armonia degli astri. La  teoria pitagorica è basata sul fatto che « la stoffa dell’ universo» è composta da ritmi, numeri e proporzioni; in realtà nel cosmo, è stato accertato, si possono ascoltare una varietà di suoni misteriosi che provengono tipicamente dalle stelle, ma anche dai pianeti. È affascinante pensare al cosmo come ad un complesso sistema armonico, in cui i pianeti possono essere messi in corrispondenza con le sette note naturali. Arrivando a pareri dei giorni nostri, la fisica janna levin, professoressa di fisica e chimica barnard , ci conferma che l’ universo non è un film  muto, ma un corpo che produce una sorta di gloriosa composizione visiva e sonora. La sinfonia cosmica  potrebbe essere composta, in definitiva, dalle vibrazioni di filamenti sottili accompagnate dai suoni emessi da ogni oggetto celeste, quale componente di una grandiosa orchestra. lo studio  dello spazio e l’ osservazione degli eventi celesti, si basa  su principi fisici e modelli matematici esatti, ma quando si tratta di comporre musica ( o di ascoltarla), bisogna anche fare i conti con le emozioni. L’ universo e le sue stelle  sono stati fonte di ispirazione per musicisti di ogni epoca. Molti artisti classici, ma anche di musica leggera, hanno trovato  nello spazio e nei suoi misteri la loro fonte di ispirazione per comporre canzoni.</a:t>
            </a:r>
            <a:endParaRPr lang="it-IT" sz="1400" dirty="0">
              <a:solidFill>
                <a:schemeClr val="bg1">
                  <a:lumMod val="95000"/>
                  <a:lumOff val="5000"/>
                </a:schemeClr>
              </a:solidFill>
              <a:latin typeface="Algerian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46" y="3645690"/>
            <a:ext cx="3563889" cy="3005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441" y="659129"/>
            <a:ext cx="3527501" cy="2952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39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71600" y="61214"/>
            <a:ext cx="4248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Addestramento degli astronauti</a:t>
            </a:r>
            <a:endParaRPr lang="it-IT" sz="2800" dirty="0">
              <a:solidFill>
                <a:schemeClr val="bg1">
                  <a:lumMod val="95000"/>
                  <a:lumOff val="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07504" y="1268760"/>
            <a:ext cx="511256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Prima di poter partire per lo spazio, gli astronauti devono sottoporsi a centinaia di ore di addestramento, suddivise in tre sezioni principali. In primo luogo gli aspiranti astronauti devono superare un corso annuale di addestramento base. Un passaggio fondamentale dell’ addestramento è quello di allenarsi in piscina . Samantha Cristoforetti ricorda che muoversi all’ interno della tuta è difficile muoversi; infatti  l’ allenamento con la tuta continua anche fuori dalla piscina. Dopo l’ allenamento gli astronauti possono essere assegnati ad una missione</a:t>
            </a:r>
            <a:r>
              <a:rPr lang="it-IT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.</a:t>
            </a:r>
            <a:endParaRPr lang="it-IT" dirty="0">
              <a:solidFill>
                <a:schemeClr val="bg1">
                  <a:lumMod val="95000"/>
                  <a:lumOff val="5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596" y="260648"/>
            <a:ext cx="3826813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938" y="3252537"/>
            <a:ext cx="3845960" cy="33748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60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83568" y="548680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Alla luna di leopardi</a:t>
            </a:r>
            <a:endParaRPr lang="it-IT" sz="40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79512" y="1557739"/>
            <a:ext cx="526008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>O </a:t>
            </a:r>
            <a:r>
              <a:rPr lang="it-IT" dirty="0" smtClean="0">
                <a:solidFill>
                  <a:schemeClr val="bg1"/>
                </a:solidFill>
                <a:latin typeface="Algerian" panose="04020705040A02060702" pitchFamily="82" charset="0"/>
              </a:rPr>
              <a:t>graziosa </a:t>
            </a: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>luna, io mi rammento</a:t>
            </a: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/>
            </a:r>
            <a:b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>Che, or volge l'anno, sovra questo colle</a:t>
            </a: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/>
            </a:r>
            <a:b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>Io venia </a:t>
            </a:r>
            <a:r>
              <a:rPr lang="it-IT" dirty="0" err="1">
                <a:solidFill>
                  <a:schemeClr val="bg1"/>
                </a:solidFill>
                <a:latin typeface="Algerian" panose="04020705040A02060702" pitchFamily="82" charset="0"/>
              </a:rPr>
              <a:t>pien</a:t>
            </a: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> d'angoscia a rimirarti:</a:t>
            </a: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/>
            </a:r>
            <a:b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>E tu pendevi allor su quella selva</a:t>
            </a: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/>
            </a:r>
            <a:b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>Siccome or fai, che tutta la rischiari.</a:t>
            </a: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/>
            </a:r>
            <a:b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>Ma nebuloso e tremulo dal pianto</a:t>
            </a: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/>
            </a:r>
            <a:b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>Che mi </a:t>
            </a:r>
            <a:r>
              <a:rPr lang="it-IT" dirty="0" err="1">
                <a:solidFill>
                  <a:schemeClr val="bg1"/>
                </a:solidFill>
                <a:latin typeface="Algerian" panose="04020705040A02060702" pitchFamily="82" charset="0"/>
              </a:rPr>
              <a:t>sorgea</a:t>
            </a: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> sul ciglio, alle mie luci</a:t>
            </a: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/>
            </a:r>
            <a:b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>Il tuo volto </a:t>
            </a:r>
            <a:r>
              <a:rPr lang="it-IT" dirty="0" err="1">
                <a:solidFill>
                  <a:schemeClr val="bg1"/>
                </a:solidFill>
                <a:latin typeface="Algerian" panose="04020705040A02060702" pitchFamily="82" charset="0"/>
              </a:rPr>
              <a:t>apparia</a:t>
            </a: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>, che travagliosa</a:t>
            </a: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/>
            </a:r>
            <a:b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>Era mia vita: ed è, </a:t>
            </a:r>
            <a:r>
              <a:rPr lang="it-IT" dirty="0" err="1">
                <a:solidFill>
                  <a:schemeClr val="bg1"/>
                </a:solidFill>
                <a:latin typeface="Algerian" panose="04020705040A02060702" pitchFamily="82" charset="0"/>
              </a:rPr>
              <a:t>nè</a:t>
            </a: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> cangia stile,</a:t>
            </a: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/>
            </a:r>
            <a:b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>O mia diletta luna. E pur mi giova</a:t>
            </a: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/>
            </a:r>
            <a:b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>La ricordanza, e il noverar l'</a:t>
            </a:r>
            <a:r>
              <a:rPr lang="it-IT" dirty="0" err="1">
                <a:solidFill>
                  <a:schemeClr val="bg1"/>
                </a:solidFill>
                <a:latin typeface="Algerian" panose="04020705040A02060702" pitchFamily="82" charset="0"/>
              </a:rPr>
              <a:t>etate</a:t>
            </a: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/>
            </a:r>
            <a:b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>Del mio dolore. Oh come grato occorre</a:t>
            </a: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/>
            </a:r>
            <a:b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>Nel tempo </a:t>
            </a:r>
            <a:r>
              <a:rPr lang="it-IT" dirty="0" err="1">
                <a:solidFill>
                  <a:schemeClr val="bg1"/>
                </a:solidFill>
                <a:latin typeface="Algerian" panose="04020705040A02060702" pitchFamily="82" charset="0"/>
              </a:rPr>
              <a:t>giovanil</a:t>
            </a: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>, quando ancor lungo</a:t>
            </a: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/>
            </a:r>
            <a:b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>La speme e breve ha la memoria il corso,</a:t>
            </a: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/>
            </a:r>
            <a:b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>Il rimembrar delle passate cose,</a:t>
            </a: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/>
            </a:r>
            <a:b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>Ancor che triste, e che l'affanno duri! </a:t>
            </a:r>
            <a: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  <a:t/>
            </a:r>
            <a:br>
              <a:rPr lang="it-IT" dirty="0">
                <a:solidFill>
                  <a:schemeClr val="bg1"/>
                </a:solidFill>
                <a:latin typeface="Algerian" panose="04020705040A02060702" pitchFamily="82" charset="0"/>
              </a:rPr>
            </a:br>
            <a:endParaRPr lang="it-IT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1026" name="Picture 2" descr="Risultati immagini per leopard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00807"/>
            <a:ext cx="3240360" cy="432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184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00"/>
    </mc:Choice>
    <mc:Fallback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35" y="1412776"/>
            <a:ext cx="8097345" cy="455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3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ws intr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59"/>
            <a:ext cx="8414302" cy="4730735"/>
          </a:xfrm>
          <a:prstGeom prst="rect">
            <a:avLst/>
          </a:prstGeom>
        </p:spPr>
      </p:pic>
      <p:sp>
        <p:nvSpPr>
          <p:cNvPr id="5" name="Fumetto 3 4"/>
          <p:cNvSpPr/>
          <p:nvPr/>
        </p:nvSpPr>
        <p:spPr>
          <a:xfrm>
            <a:off x="611560" y="1276189"/>
            <a:ext cx="1944216" cy="864096"/>
          </a:xfrm>
          <a:prstGeom prst="wedgeEllipseCallout">
            <a:avLst>
              <a:gd name="adj1" fmla="val 44014"/>
              <a:gd name="adj2" fmla="val 5608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Good afternoon and welcome to Space News 24. Today with you </a:t>
            </a:r>
            <a:r>
              <a:rPr lang="en-US" sz="1000" dirty="0" err="1" smtClean="0">
                <a:solidFill>
                  <a:schemeClr val="tx1"/>
                </a:solidFill>
              </a:rPr>
              <a:t>Nello</a:t>
            </a:r>
            <a:r>
              <a:rPr lang="en-US" sz="1000" dirty="0" smtClean="0">
                <a:solidFill>
                  <a:schemeClr val="tx1"/>
                </a:solidFill>
              </a:rPr>
              <a:t> Sicilia and Marianna </a:t>
            </a:r>
            <a:r>
              <a:rPr lang="en-US" sz="1000" dirty="0" err="1" smtClean="0">
                <a:solidFill>
                  <a:schemeClr val="tx1"/>
                </a:solidFill>
              </a:rPr>
              <a:t>Perri</a:t>
            </a:r>
            <a:r>
              <a:rPr lang="en-US" sz="1000" dirty="0" smtClean="0">
                <a:solidFill>
                  <a:schemeClr val="tx1"/>
                </a:solidFill>
              </a:rPr>
              <a:t>. </a:t>
            </a:r>
            <a:endParaRPr lang="it-IT" sz="1000" dirty="0">
              <a:solidFill>
                <a:schemeClr val="tx1"/>
              </a:solidFill>
            </a:endParaRPr>
          </a:p>
        </p:txBody>
      </p:sp>
      <p:sp>
        <p:nvSpPr>
          <p:cNvPr id="2" name="Fumetto 3 1"/>
          <p:cNvSpPr/>
          <p:nvPr/>
        </p:nvSpPr>
        <p:spPr>
          <a:xfrm>
            <a:off x="6660232" y="1484784"/>
            <a:ext cx="1872208" cy="864096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Good afternoon everyone. Tonight we're going to speak about LIFE IN THE SPACE.</a:t>
            </a:r>
            <a:endParaRPr lang="it-IT" sz="1000" dirty="0">
              <a:solidFill>
                <a:schemeClr val="tx1"/>
              </a:solidFill>
            </a:endParaRPr>
          </a:p>
        </p:txBody>
      </p:sp>
      <p:sp>
        <p:nvSpPr>
          <p:cNvPr id="3" name="Fumetto 3 2"/>
          <p:cNvSpPr/>
          <p:nvPr/>
        </p:nvSpPr>
        <p:spPr>
          <a:xfrm>
            <a:off x="2987824" y="1052736"/>
            <a:ext cx="2016224" cy="864096"/>
          </a:xfrm>
          <a:prstGeom prst="wedgeEllipseCallout">
            <a:avLst>
              <a:gd name="adj1" fmla="val -29766"/>
              <a:gd name="adj2" fmla="val 6089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Our correspondent from Paris Alessandra </a:t>
            </a:r>
            <a:r>
              <a:rPr lang="en-US" sz="1000" dirty="0" err="1">
                <a:solidFill>
                  <a:schemeClr val="tx1"/>
                </a:solidFill>
              </a:rPr>
              <a:t>Pascuzzo</a:t>
            </a:r>
            <a:r>
              <a:rPr lang="en-US" sz="1000" dirty="0">
                <a:solidFill>
                  <a:schemeClr val="tx1"/>
                </a:solidFill>
              </a:rPr>
              <a:t> will interview the French astronaut Julie Payette</a:t>
            </a:r>
            <a:endParaRPr lang="it-IT" sz="1000" dirty="0">
              <a:solidFill>
                <a:schemeClr val="tx1"/>
              </a:solidFill>
            </a:endParaRPr>
          </a:p>
        </p:txBody>
      </p:sp>
      <p:sp>
        <p:nvSpPr>
          <p:cNvPr id="6" name="Fumetto 3 5"/>
          <p:cNvSpPr/>
          <p:nvPr/>
        </p:nvSpPr>
        <p:spPr>
          <a:xfrm>
            <a:off x="6732240" y="2492896"/>
            <a:ext cx="1728192" cy="576064"/>
          </a:xfrm>
          <a:prstGeom prst="wedgeEllipseCallout">
            <a:avLst>
              <a:gd name="adj1" fmla="val -59314"/>
              <a:gd name="adj2" fmla="val -4171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What does it take to be an astronaut? </a:t>
            </a:r>
            <a:endParaRPr lang="it-IT" sz="1000" dirty="0">
              <a:solidFill>
                <a:schemeClr val="tx1"/>
              </a:solidFill>
            </a:endParaRPr>
          </a:p>
        </p:txBody>
      </p:sp>
      <p:sp>
        <p:nvSpPr>
          <p:cNvPr id="7" name="Fumetto 3 6"/>
          <p:cNvSpPr/>
          <p:nvPr/>
        </p:nvSpPr>
        <p:spPr>
          <a:xfrm>
            <a:off x="3491880" y="1916832"/>
            <a:ext cx="1728192" cy="640643"/>
          </a:xfrm>
          <a:prstGeom prst="wedgeEllipseCallout">
            <a:avLst>
              <a:gd name="adj1" fmla="val -59314"/>
              <a:gd name="adj2" fmla="val 2141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>
                <a:solidFill>
                  <a:schemeClr val="tx1"/>
                </a:solidFill>
              </a:rPr>
              <a:t>Alessandra </a:t>
            </a:r>
            <a:r>
              <a:rPr lang="it-IT" sz="1000" dirty="0" err="1">
                <a:solidFill>
                  <a:schemeClr val="tx1"/>
                </a:solidFill>
              </a:rPr>
              <a:t>Pascuzzo</a:t>
            </a:r>
            <a:r>
              <a:rPr lang="it-IT" sz="1000" dirty="0">
                <a:solidFill>
                  <a:schemeClr val="tx1"/>
                </a:solidFill>
              </a:rPr>
              <a:t> from Paris.</a:t>
            </a:r>
          </a:p>
        </p:txBody>
      </p:sp>
    </p:spTree>
    <p:extLst>
      <p:ext uri="{BB962C8B-B14F-4D97-AF65-F5344CB8AC3E}">
        <p14:creationId xmlns:p14="http://schemas.microsoft.com/office/powerpoint/2010/main" val="421939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llo 1. 5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anna 1. 6 sec 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4" presetClass="exit" presetSubtype="32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aolo 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4" presetClass="exit" presetSubtype="1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anna 2. 4 sec 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21" presetClass="exit" presetSubtype="1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ttia 1. 3 sec 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132856"/>
            <a:ext cx="3994770" cy="266318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19241"/>
            <a:ext cx="2952328" cy="3690410"/>
          </a:xfrm>
          <a:prstGeom prst="rect">
            <a:avLst/>
          </a:prstGeom>
        </p:spPr>
      </p:pic>
      <p:sp>
        <p:nvSpPr>
          <p:cNvPr id="6" name="Fumetto 3 5"/>
          <p:cNvSpPr/>
          <p:nvPr/>
        </p:nvSpPr>
        <p:spPr>
          <a:xfrm>
            <a:off x="1763688" y="1619241"/>
            <a:ext cx="1800200" cy="1089679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Yes, thanks, I’m here in Paris with Julie Payette and she is going to answer some questions for us.</a:t>
            </a:r>
            <a:endParaRPr lang="it-IT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03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essandra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" presetClass="exit" presetSubtype="32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45" y="2082133"/>
            <a:ext cx="39925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84325"/>
            <a:ext cx="2951163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umetto 3 3"/>
          <p:cNvSpPr/>
          <p:nvPr/>
        </p:nvSpPr>
        <p:spPr>
          <a:xfrm>
            <a:off x="1691680" y="2060848"/>
            <a:ext cx="2088232" cy="720080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>
                <a:solidFill>
                  <a:schemeClr val="tx1"/>
                </a:solidFill>
              </a:rPr>
              <a:t>Bonjour, comment </a:t>
            </a:r>
            <a:endParaRPr lang="fr-FR" sz="1000" dirty="0" smtClean="0">
              <a:solidFill>
                <a:schemeClr val="tx1"/>
              </a:solidFill>
            </a:endParaRPr>
          </a:p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allez-vous </a:t>
            </a:r>
            <a:r>
              <a:rPr lang="fr-FR" sz="1000" dirty="0">
                <a:solidFill>
                  <a:schemeClr val="tx1"/>
                </a:solidFill>
              </a:rPr>
              <a:t>Madame Payette?</a:t>
            </a:r>
            <a:endParaRPr lang="it-IT" sz="1000" dirty="0">
              <a:solidFill>
                <a:schemeClr val="tx1"/>
              </a:solidFill>
            </a:endParaRPr>
          </a:p>
        </p:txBody>
      </p:sp>
      <p:sp>
        <p:nvSpPr>
          <p:cNvPr id="5" name="Fumetto 3 4"/>
          <p:cNvSpPr/>
          <p:nvPr/>
        </p:nvSpPr>
        <p:spPr>
          <a:xfrm>
            <a:off x="7164288" y="1484784"/>
            <a:ext cx="1584176" cy="720080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 err="1">
                <a:solidFill>
                  <a:schemeClr val="tx1"/>
                </a:solidFill>
              </a:rPr>
              <a:t>Bien</a:t>
            </a:r>
            <a:r>
              <a:rPr lang="it-IT" sz="1000" dirty="0">
                <a:solidFill>
                  <a:schemeClr val="tx1"/>
                </a:solidFill>
              </a:rPr>
              <a:t>, merci et </a:t>
            </a:r>
            <a:r>
              <a:rPr lang="it-IT" sz="1000" dirty="0" err="1">
                <a:solidFill>
                  <a:schemeClr val="tx1"/>
                </a:solidFill>
              </a:rPr>
              <a:t>vous</a:t>
            </a:r>
            <a:r>
              <a:rPr lang="it-IT" sz="1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" name="Fumetto 3 5"/>
          <p:cNvSpPr/>
          <p:nvPr/>
        </p:nvSpPr>
        <p:spPr>
          <a:xfrm>
            <a:off x="2267744" y="2708920"/>
            <a:ext cx="2338664" cy="1008112"/>
          </a:xfrm>
          <a:prstGeom prst="wedgeEllipseCallout">
            <a:avLst>
              <a:gd name="adj1" fmla="val -56461"/>
              <a:gd name="adj2" fmla="val -3661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>
                <a:solidFill>
                  <a:schemeClr val="tx1"/>
                </a:solidFill>
              </a:rPr>
              <a:t>Bien, nous vous remercions pour être ici avec nous….   Est-ce qu’on peut  vous poser des questions Madame ?</a:t>
            </a:r>
            <a:endParaRPr lang="it-IT" sz="1000" dirty="0">
              <a:solidFill>
                <a:schemeClr val="tx1"/>
              </a:solidFill>
            </a:endParaRPr>
          </a:p>
        </p:txBody>
      </p:sp>
      <p:sp>
        <p:nvSpPr>
          <p:cNvPr id="7" name="Fumetto 3 6"/>
          <p:cNvSpPr/>
          <p:nvPr/>
        </p:nvSpPr>
        <p:spPr>
          <a:xfrm>
            <a:off x="5471517" y="1507109"/>
            <a:ext cx="1080120" cy="620539"/>
          </a:xfrm>
          <a:prstGeom prst="wedgeEllipseCallout">
            <a:avLst>
              <a:gd name="adj1" fmla="val 30474"/>
              <a:gd name="adj2" fmla="val 714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 err="1">
                <a:solidFill>
                  <a:schemeClr val="tx1"/>
                </a:solidFill>
              </a:rPr>
              <a:t>Oui</a:t>
            </a:r>
            <a:r>
              <a:rPr lang="it-IT" sz="1000" dirty="0">
                <a:solidFill>
                  <a:schemeClr val="tx1"/>
                </a:solidFill>
              </a:rPr>
              <a:t> </a:t>
            </a:r>
            <a:r>
              <a:rPr lang="it-IT" sz="1000" dirty="0" err="1">
                <a:solidFill>
                  <a:schemeClr val="tx1"/>
                </a:solidFill>
              </a:rPr>
              <a:t>d’accord</a:t>
            </a:r>
            <a:r>
              <a:rPr lang="it-IT" sz="1000" dirty="0">
                <a:solidFill>
                  <a:schemeClr val="tx1"/>
                </a:solidFill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3778223802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resa 1 2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riam 1.2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berta 1. 7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riam 2. 2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500"/>
                            </p:stCondLst>
                            <p:childTnLst>
                              <p:par>
                                <p:cTn id="37" presetID="12" presetClass="exit" presetSubtype="4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45" y="2082133"/>
            <a:ext cx="39925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84325"/>
            <a:ext cx="2951163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umetto 3 3"/>
          <p:cNvSpPr/>
          <p:nvPr/>
        </p:nvSpPr>
        <p:spPr>
          <a:xfrm>
            <a:off x="1691680" y="1988840"/>
            <a:ext cx="2088232" cy="720080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 err="1">
                <a:solidFill>
                  <a:schemeClr val="tx1"/>
                </a:solidFill>
              </a:rPr>
              <a:t>Comment</a:t>
            </a:r>
            <a:r>
              <a:rPr lang="it-IT" sz="1000" dirty="0">
                <a:solidFill>
                  <a:schemeClr val="tx1"/>
                </a:solidFill>
              </a:rPr>
              <a:t> on </a:t>
            </a:r>
            <a:r>
              <a:rPr lang="it-IT" sz="1000" dirty="0" err="1">
                <a:solidFill>
                  <a:schemeClr val="tx1"/>
                </a:solidFill>
              </a:rPr>
              <a:t>devient</a:t>
            </a:r>
            <a:r>
              <a:rPr lang="it-IT" sz="1000" dirty="0">
                <a:solidFill>
                  <a:schemeClr val="tx1"/>
                </a:solidFill>
              </a:rPr>
              <a:t> astronaute?</a:t>
            </a:r>
          </a:p>
        </p:txBody>
      </p:sp>
      <p:sp>
        <p:nvSpPr>
          <p:cNvPr id="5" name="Fumetto 3 4"/>
          <p:cNvSpPr/>
          <p:nvPr/>
        </p:nvSpPr>
        <p:spPr>
          <a:xfrm>
            <a:off x="5120548" y="388820"/>
            <a:ext cx="4030700" cy="1245421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>
                <a:solidFill>
                  <a:schemeClr val="tx1"/>
                </a:solidFill>
              </a:rPr>
              <a:t>Pour espérer devenir astronaute, il faut s’y préparer intensément .</a:t>
            </a:r>
          </a:p>
          <a:p>
            <a:pPr algn="ctr"/>
            <a:r>
              <a:rPr lang="fr-FR" sz="1000" dirty="0">
                <a:solidFill>
                  <a:schemeClr val="tx1"/>
                </a:solidFill>
              </a:rPr>
              <a:t>Il faut d’abord acquérir une solide formation en science ou en technologie, être par exemple un ingénieur, un médecin ou un scientifique.</a:t>
            </a:r>
          </a:p>
          <a:p>
            <a:pPr algn="ctr"/>
            <a:r>
              <a:rPr lang="fr-FR" sz="1000" dirty="0">
                <a:solidFill>
                  <a:schemeClr val="tx1"/>
                </a:solidFill>
              </a:rPr>
              <a:t>Il faut aussi  savoir travailler en équipe et faire face à beaucoup de situations stressantes.</a:t>
            </a:r>
          </a:p>
        </p:txBody>
      </p:sp>
      <p:sp>
        <p:nvSpPr>
          <p:cNvPr id="6" name="Fumetto 3 5"/>
          <p:cNvSpPr/>
          <p:nvPr/>
        </p:nvSpPr>
        <p:spPr>
          <a:xfrm>
            <a:off x="2267744" y="2708920"/>
            <a:ext cx="2338664" cy="1008112"/>
          </a:xfrm>
          <a:prstGeom prst="wedgeEllipseCallout">
            <a:avLst>
              <a:gd name="adj1" fmla="val -56461"/>
              <a:gd name="adj2" fmla="val -3661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>
                <a:solidFill>
                  <a:schemeClr val="tx1"/>
                </a:solidFill>
              </a:rPr>
              <a:t>Comment est la vie dans l’espace, Madame?</a:t>
            </a:r>
            <a:endParaRPr lang="it-IT" sz="1000" dirty="0">
              <a:solidFill>
                <a:schemeClr val="tx1"/>
              </a:solidFill>
            </a:endParaRPr>
          </a:p>
        </p:txBody>
      </p:sp>
      <p:sp>
        <p:nvSpPr>
          <p:cNvPr id="7" name="Fumetto 3 6"/>
          <p:cNvSpPr/>
          <p:nvPr/>
        </p:nvSpPr>
        <p:spPr>
          <a:xfrm>
            <a:off x="3851920" y="1268760"/>
            <a:ext cx="2164270" cy="1224136"/>
          </a:xfrm>
          <a:prstGeom prst="wedgeEllipseCallout">
            <a:avLst>
              <a:gd name="adj1" fmla="val 65106"/>
              <a:gd name="adj2" fmla="val 1114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>
                <a:solidFill>
                  <a:schemeClr val="tx1"/>
                </a:solidFill>
              </a:rPr>
              <a:t>La vie dans l’espace n’est </a:t>
            </a:r>
            <a:r>
              <a:rPr lang="fr-FR" sz="1000" dirty="0" smtClean="0">
                <a:solidFill>
                  <a:schemeClr val="tx1"/>
                </a:solidFill>
              </a:rPr>
              <a:t>pas  </a:t>
            </a:r>
            <a:r>
              <a:rPr lang="fr-FR" sz="1000" dirty="0">
                <a:solidFill>
                  <a:schemeClr val="tx1"/>
                </a:solidFill>
              </a:rPr>
              <a:t>facile, nous devons toujours  être </a:t>
            </a:r>
            <a:r>
              <a:rPr lang="fr-FR" sz="1000" dirty="0" smtClean="0">
                <a:solidFill>
                  <a:schemeClr val="tx1"/>
                </a:solidFill>
              </a:rPr>
              <a:t>prudents  </a:t>
            </a:r>
            <a:r>
              <a:rPr lang="fr-FR" sz="1000" dirty="0">
                <a:solidFill>
                  <a:schemeClr val="tx1"/>
                </a:solidFill>
              </a:rPr>
              <a:t>à ce que nous faisons. Avant d’aller dans l’espace nous devons suivre des cours</a:t>
            </a:r>
            <a:endParaRPr lang="it-IT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9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useppe 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riam 3.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2" presetClass="exit" presetSubtype="0" fill="hold" grpId="1" nodeType="after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briele 1 3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5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riam 4. 9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500"/>
                            </p:stCondLst>
                            <p:childTnLst>
                              <p:par>
                                <p:cTn id="37" presetID="12" presetClass="exit" presetSubtype="4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45" y="2082133"/>
            <a:ext cx="39925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84325"/>
            <a:ext cx="2951163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umetto 3 3"/>
          <p:cNvSpPr/>
          <p:nvPr/>
        </p:nvSpPr>
        <p:spPr>
          <a:xfrm>
            <a:off x="1691680" y="2082132"/>
            <a:ext cx="1728192" cy="626787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>
                <a:solidFill>
                  <a:schemeClr val="tx1"/>
                </a:solidFill>
              </a:rPr>
              <a:t>Comment vous mangez dans l’espace?</a:t>
            </a:r>
            <a:endParaRPr lang="it-IT" sz="1000" dirty="0">
              <a:solidFill>
                <a:schemeClr val="tx1"/>
              </a:solidFill>
            </a:endParaRPr>
          </a:p>
        </p:txBody>
      </p:sp>
      <p:sp>
        <p:nvSpPr>
          <p:cNvPr id="5" name="Fumetto 3 4"/>
          <p:cNvSpPr/>
          <p:nvPr/>
        </p:nvSpPr>
        <p:spPr>
          <a:xfrm>
            <a:off x="6804248" y="1262902"/>
            <a:ext cx="2137994" cy="545918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>
                <a:solidFill>
                  <a:schemeClr val="tx1"/>
                </a:solidFill>
              </a:rPr>
              <a:t>Nous mangeons de la nourriture lyophilisée..</a:t>
            </a:r>
          </a:p>
        </p:txBody>
      </p:sp>
      <p:sp>
        <p:nvSpPr>
          <p:cNvPr id="6" name="Fumetto 3 5"/>
          <p:cNvSpPr/>
          <p:nvPr/>
        </p:nvSpPr>
        <p:spPr>
          <a:xfrm>
            <a:off x="2267744" y="2861854"/>
            <a:ext cx="1296144" cy="504056"/>
          </a:xfrm>
          <a:prstGeom prst="wedgeEllipseCallout">
            <a:avLst>
              <a:gd name="adj1" fmla="val -56461"/>
              <a:gd name="adj2" fmla="val -3661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 err="1" smtClean="0">
                <a:solidFill>
                  <a:schemeClr val="tx1"/>
                </a:solidFill>
              </a:rPr>
              <a:t>Comment</a:t>
            </a:r>
            <a:r>
              <a:rPr lang="it-IT" sz="1000" dirty="0" smtClean="0">
                <a:solidFill>
                  <a:schemeClr val="tx1"/>
                </a:solidFill>
              </a:rPr>
              <a:t> </a:t>
            </a:r>
            <a:r>
              <a:rPr lang="it-IT" sz="1000" dirty="0" err="1">
                <a:solidFill>
                  <a:schemeClr val="tx1"/>
                </a:solidFill>
              </a:rPr>
              <a:t>v</a:t>
            </a:r>
            <a:r>
              <a:rPr lang="it-IT" sz="1000" dirty="0" err="1" smtClean="0">
                <a:solidFill>
                  <a:schemeClr val="tx1"/>
                </a:solidFill>
              </a:rPr>
              <a:t>ous</a:t>
            </a:r>
            <a:r>
              <a:rPr lang="it-IT" sz="1000" dirty="0" smtClean="0">
                <a:solidFill>
                  <a:schemeClr val="tx1"/>
                </a:solidFill>
              </a:rPr>
              <a:t>  </a:t>
            </a:r>
            <a:r>
              <a:rPr lang="it-IT" sz="1000" dirty="0" err="1">
                <a:solidFill>
                  <a:schemeClr val="tx1"/>
                </a:solidFill>
              </a:rPr>
              <a:t>vous</a:t>
            </a:r>
            <a:r>
              <a:rPr lang="it-IT" sz="1000" dirty="0">
                <a:solidFill>
                  <a:schemeClr val="tx1"/>
                </a:solidFill>
              </a:rPr>
              <a:t> </a:t>
            </a:r>
            <a:r>
              <a:rPr lang="it-IT" sz="1000" dirty="0" err="1" smtClean="0">
                <a:solidFill>
                  <a:schemeClr val="tx1"/>
                </a:solidFill>
              </a:rPr>
              <a:t>lavez</a:t>
            </a:r>
            <a:r>
              <a:rPr lang="it-IT" sz="1000" dirty="0" smtClean="0">
                <a:solidFill>
                  <a:schemeClr val="tx1"/>
                </a:solidFill>
              </a:rPr>
              <a:t>?</a:t>
            </a:r>
            <a:endParaRPr lang="it-IT" sz="1000" dirty="0">
              <a:solidFill>
                <a:schemeClr val="tx1"/>
              </a:solidFill>
            </a:endParaRPr>
          </a:p>
        </p:txBody>
      </p:sp>
      <p:sp>
        <p:nvSpPr>
          <p:cNvPr id="7" name="Fumetto 3 6"/>
          <p:cNvSpPr/>
          <p:nvPr/>
        </p:nvSpPr>
        <p:spPr>
          <a:xfrm>
            <a:off x="3851920" y="1124744"/>
            <a:ext cx="2164270" cy="1368152"/>
          </a:xfrm>
          <a:prstGeom prst="wedgeEllipseCallout">
            <a:avLst>
              <a:gd name="adj1" fmla="val 65106"/>
              <a:gd name="adj2" fmla="val 1114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>
                <a:solidFill>
                  <a:schemeClr val="tx1"/>
                </a:solidFill>
              </a:rPr>
              <a:t>Nous  utilisons  une débarbouillette et une solution nettoyante pour laver les  mains et le corps. Pour  laver les cheveux, nous utilisons un shampoing sans rinçage</a:t>
            </a:r>
            <a:endParaRPr lang="it-IT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34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rchia 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riam 5. 3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42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vide 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riam 6. 9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0"/>
                            </p:stCondLst>
                            <p:childTnLst>
                              <p:par>
                                <p:cTn id="34" presetID="12" presetClass="exit" presetSubtype="4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45" y="2082133"/>
            <a:ext cx="39925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84325"/>
            <a:ext cx="2951163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umetto 3 3"/>
          <p:cNvSpPr/>
          <p:nvPr/>
        </p:nvSpPr>
        <p:spPr>
          <a:xfrm>
            <a:off x="1691680" y="2204864"/>
            <a:ext cx="1728192" cy="504055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 err="1">
                <a:solidFill>
                  <a:schemeClr val="tx1"/>
                </a:solidFill>
              </a:rPr>
              <a:t>Comment</a:t>
            </a:r>
            <a:r>
              <a:rPr lang="it-IT" sz="1000" dirty="0">
                <a:solidFill>
                  <a:schemeClr val="tx1"/>
                </a:solidFill>
              </a:rPr>
              <a:t> </a:t>
            </a:r>
            <a:r>
              <a:rPr lang="it-IT" sz="1000" dirty="0" err="1">
                <a:solidFill>
                  <a:schemeClr val="tx1"/>
                </a:solidFill>
              </a:rPr>
              <a:t>vous</a:t>
            </a:r>
            <a:r>
              <a:rPr lang="it-IT" sz="1000" dirty="0">
                <a:solidFill>
                  <a:schemeClr val="tx1"/>
                </a:solidFill>
              </a:rPr>
              <a:t> </a:t>
            </a:r>
            <a:r>
              <a:rPr lang="it-IT" sz="1000" dirty="0" err="1">
                <a:solidFill>
                  <a:schemeClr val="tx1"/>
                </a:solidFill>
              </a:rPr>
              <a:t>dormez</a:t>
            </a:r>
            <a:r>
              <a:rPr lang="it-IT" sz="1000" dirty="0">
                <a:solidFill>
                  <a:schemeClr val="tx1"/>
                </a:solidFill>
              </a:rPr>
              <a:t> Madame?</a:t>
            </a:r>
          </a:p>
        </p:txBody>
      </p:sp>
      <p:sp>
        <p:nvSpPr>
          <p:cNvPr id="5" name="Fumetto 3 4"/>
          <p:cNvSpPr/>
          <p:nvPr/>
        </p:nvSpPr>
        <p:spPr>
          <a:xfrm>
            <a:off x="6804248" y="1124744"/>
            <a:ext cx="2137994" cy="1080120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>
                <a:solidFill>
                  <a:schemeClr val="tx1"/>
                </a:solidFill>
              </a:rPr>
              <a:t>Nous dormons dans notre petite cabine…..  dans un sac de couchage  que nous devons attacher  à un mur ou au plafond de la cabine.</a:t>
            </a:r>
          </a:p>
        </p:txBody>
      </p:sp>
      <p:sp>
        <p:nvSpPr>
          <p:cNvPr id="6" name="Fumetto 3 5"/>
          <p:cNvSpPr/>
          <p:nvPr/>
        </p:nvSpPr>
        <p:spPr>
          <a:xfrm>
            <a:off x="2267744" y="2924944"/>
            <a:ext cx="1440160" cy="566352"/>
          </a:xfrm>
          <a:prstGeom prst="wedgeEllipseCallout">
            <a:avLst>
              <a:gd name="adj1" fmla="val -56461"/>
              <a:gd name="adj2" fmla="val -3661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 err="1">
                <a:solidFill>
                  <a:schemeClr val="tx1"/>
                </a:solidFill>
              </a:rPr>
              <a:t>Combien</a:t>
            </a:r>
            <a:r>
              <a:rPr lang="it-IT" sz="1000" dirty="0">
                <a:solidFill>
                  <a:schemeClr val="tx1"/>
                </a:solidFill>
              </a:rPr>
              <a:t> d’</a:t>
            </a:r>
            <a:r>
              <a:rPr lang="it-IT" sz="1000" dirty="0" err="1">
                <a:solidFill>
                  <a:schemeClr val="tx1"/>
                </a:solidFill>
              </a:rPr>
              <a:t>heures</a:t>
            </a:r>
            <a:r>
              <a:rPr lang="it-IT" sz="1000" dirty="0">
                <a:solidFill>
                  <a:schemeClr val="tx1"/>
                </a:solidFill>
              </a:rPr>
              <a:t> </a:t>
            </a:r>
            <a:r>
              <a:rPr lang="it-IT" sz="1000" dirty="0" err="1" smtClean="0">
                <a:solidFill>
                  <a:schemeClr val="tx1"/>
                </a:solidFill>
              </a:rPr>
              <a:t>dormez</a:t>
            </a:r>
            <a:r>
              <a:rPr lang="it-IT" sz="1000" dirty="0" smtClean="0">
                <a:solidFill>
                  <a:schemeClr val="tx1"/>
                </a:solidFill>
              </a:rPr>
              <a:t>- </a:t>
            </a:r>
            <a:r>
              <a:rPr lang="it-IT" sz="1000" dirty="0" err="1">
                <a:solidFill>
                  <a:schemeClr val="tx1"/>
                </a:solidFill>
              </a:rPr>
              <a:t>vous</a:t>
            </a:r>
            <a:r>
              <a:rPr lang="it-IT" sz="1000" dirty="0">
                <a:solidFill>
                  <a:schemeClr val="tx1"/>
                </a:solidFill>
              </a:rPr>
              <a:t>? </a:t>
            </a:r>
          </a:p>
        </p:txBody>
      </p:sp>
      <p:sp>
        <p:nvSpPr>
          <p:cNvPr id="7" name="Fumetto 3 6"/>
          <p:cNvSpPr/>
          <p:nvPr/>
        </p:nvSpPr>
        <p:spPr>
          <a:xfrm>
            <a:off x="4139952" y="1581380"/>
            <a:ext cx="1876238" cy="936104"/>
          </a:xfrm>
          <a:prstGeom prst="wedgeEllipseCallout">
            <a:avLst>
              <a:gd name="adj1" fmla="val 65106"/>
              <a:gd name="adj2" fmla="val 1114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>
                <a:solidFill>
                  <a:schemeClr val="tx1"/>
                </a:solidFill>
              </a:rPr>
              <a:t>Nous dormons 8  heures , mais aussi 6 heures sont </a:t>
            </a:r>
            <a:r>
              <a:rPr lang="fr-FR" sz="1000" dirty="0" err="1">
                <a:solidFill>
                  <a:schemeClr val="tx1"/>
                </a:solidFill>
              </a:rPr>
              <a:t>sufficentes</a:t>
            </a:r>
            <a:r>
              <a:rPr lang="fr-FR" sz="1000" dirty="0">
                <a:solidFill>
                  <a:schemeClr val="tx1"/>
                </a:solidFill>
              </a:rPr>
              <a:t> pour se sentir reposés</a:t>
            </a:r>
            <a:endParaRPr lang="it-IT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5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menic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riam 7. 9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42" presetClass="exit" presetSubtype="0" fill="hold" grpId="1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ara 1. 2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50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riam 8. 5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00"/>
                            </p:stCondLst>
                            <p:childTnLst>
                              <p:par>
                                <p:cTn id="35" presetID="12" presetClass="exit" presetSubtype="4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45" y="2082133"/>
            <a:ext cx="39925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84325"/>
            <a:ext cx="2951163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umetto 3 3"/>
          <p:cNvSpPr/>
          <p:nvPr/>
        </p:nvSpPr>
        <p:spPr>
          <a:xfrm>
            <a:off x="1691680" y="2204864"/>
            <a:ext cx="1728192" cy="504055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 smtClean="0">
                <a:solidFill>
                  <a:schemeClr val="tx1"/>
                </a:solidFill>
              </a:rPr>
              <a:t>L’</a:t>
            </a:r>
            <a:r>
              <a:rPr lang="it-IT" sz="1000" dirty="0" err="1" smtClean="0">
                <a:solidFill>
                  <a:schemeClr val="tx1"/>
                </a:solidFill>
              </a:rPr>
              <a:t>activitè</a:t>
            </a:r>
            <a:r>
              <a:rPr lang="it-IT" sz="1000" dirty="0" smtClean="0">
                <a:solidFill>
                  <a:schemeClr val="tx1"/>
                </a:solidFill>
              </a:rPr>
              <a:t> </a:t>
            </a:r>
            <a:r>
              <a:rPr lang="it-IT" sz="1000" dirty="0" err="1" smtClean="0">
                <a:solidFill>
                  <a:schemeClr val="tx1"/>
                </a:solidFill>
              </a:rPr>
              <a:t>physique</a:t>
            </a:r>
            <a:r>
              <a:rPr lang="it-IT" sz="1000" dirty="0" smtClean="0">
                <a:solidFill>
                  <a:schemeClr val="tx1"/>
                </a:solidFill>
              </a:rPr>
              <a:t> </a:t>
            </a:r>
            <a:r>
              <a:rPr lang="it-IT" sz="1000" dirty="0" err="1" smtClean="0">
                <a:solidFill>
                  <a:schemeClr val="tx1"/>
                </a:solidFill>
              </a:rPr>
              <a:t>dans</a:t>
            </a:r>
            <a:r>
              <a:rPr lang="it-IT" sz="1000" dirty="0" smtClean="0">
                <a:solidFill>
                  <a:schemeClr val="tx1"/>
                </a:solidFill>
              </a:rPr>
              <a:t> l’</a:t>
            </a:r>
            <a:r>
              <a:rPr lang="it-IT" sz="1000" dirty="0" err="1" smtClean="0">
                <a:solidFill>
                  <a:schemeClr val="tx1"/>
                </a:solidFill>
              </a:rPr>
              <a:t>espace</a:t>
            </a:r>
            <a:r>
              <a:rPr lang="it-IT" sz="1000" dirty="0" smtClean="0">
                <a:solidFill>
                  <a:schemeClr val="tx1"/>
                </a:solidFill>
              </a:rPr>
              <a:t> est </a:t>
            </a:r>
            <a:r>
              <a:rPr lang="it-IT" sz="1000" dirty="0" err="1" smtClean="0">
                <a:solidFill>
                  <a:schemeClr val="tx1"/>
                </a:solidFill>
              </a:rPr>
              <a:t>important</a:t>
            </a:r>
            <a:r>
              <a:rPr lang="it-IT" sz="1000" dirty="0" smtClean="0">
                <a:solidFill>
                  <a:schemeClr val="tx1"/>
                </a:solidFill>
              </a:rPr>
              <a:t>?</a:t>
            </a:r>
            <a:endParaRPr lang="it-IT" sz="1000" dirty="0">
              <a:solidFill>
                <a:schemeClr val="tx1"/>
              </a:solidFill>
            </a:endParaRPr>
          </a:p>
        </p:txBody>
      </p:sp>
      <p:sp>
        <p:nvSpPr>
          <p:cNvPr id="5" name="Fumetto 3 4"/>
          <p:cNvSpPr/>
          <p:nvPr/>
        </p:nvSpPr>
        <p:spPr>
          <a:xfrm>
            <a:off x="6588224" y="908720"/>
            <a:ext cx="2354018" cy="1296144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 smtClean="0">
              <a:solidFill>
                <a:schemeClr val="tx1"/>
              </a:solidFill>
            </a:endParaRPr>
          </a:p>
          <a:p>
            <a:pPr algn="ctr"/>
            <a:endParaRPr lang="en-US" sz="800" dirty="0" smtClean="0">
              <a:solidFill>
                <a:schemeClr val="tx1"/>
              </a:solidFill>
            </a:endParaRPr>
          </a:p>
          <a:p>
            <a:pPr algn="ctr"/>
            <a:r>
              <a:rPr lang="en-US" sz="900" dirty="0" err="1" smtClean="0">
                <a:solidFill>
                  <a:schemeClr val="tx1"/>
                </a:solidFill>
              </a:rPr>
              <a:t>Parce</a:t>
            </a:r>
            <a:r>
              <a:rPr lang="en-US" sz="900" dirty="0" smtClean="0">
                <a:solidFill>
                  <a:schemeClr val="tx1"/>
                </a:solidFill>
              </a:rPr>
              <a:t> </a:t>
            </a:r>
            <a:r>
              <a:rPr lang="en-US" sz="900" dirty="0" err="1" smtClean="0">
                <a:solidFill>
                  <a:schemeClr val="tx1"/>
                </a:solidFill>
              </a:rPr>
              <a:t>que</a:t>
            </a:r>
            <a:r>
              <a:rPr lang="en-US" sz="900" dirty="0" smtClean="0">
                <a:solidFill>
                  <a:schemeClr val="tx1"/>
                </a:solidFill>
              </a:rPr>
              <a:t>  </a:t>
            </a:r>
            <a:r>
              <a:rPr lang="en-US" sz="900" dirty="0" err="1" smtClean="0">
                <a:solidFill>
                  <a:schemeClr val="tx1"/>
                </a:solidFill>
              </a:rPr>
              <a:t>l'activité</a:t>
            </a:r>
            <a:r>
              <a:rPr lang="en-US" sz="900" dirty="0" smtClean="0">
                <a:solidFill>
                  <a:schemeClr val="tx1"/>
                </a:solidFill>
              </a:rPr>
              <a:t> physique </a:t>
            </a:r>
            <a:r>
              <a:rPr lang="en-US" sz="900" dirty="0" err="1" smtClean="0">
                <a:solidFill>
                  <a:schemeClr val="tx1"/>
                </a:solidFill>
              </a:rPr>
              <a:t>est</a:t>
            </a:r>
            <a:r>
              <a:rPr lang="en-US" sz="900" dirty="0" smtClean="0">
                <a:solidFill>
                  <a:schemeClr val="tx1"/>
                </a:solidFill>
              </a:rPr>
              <a:t> le </a:t>
            </a:r>
            <a:r>
              <a:rPr lang="en-US" sz="900" dirty="0" err="1" smtClean="0">
                <a:solidFill>
                  <a:schemeClr val="tx1"/>
                </a:solidFill>
              </a:rPr>
              <a:t>moyen</a:t>
            </a:r>
            <a:r>
              <a:rPr lang="en-US" sz="900" dirty="0" smtClean="0">
                <a:solidFill>
                  <a:schemeClr val="tx1"/>
                </a:solidFill>
              </a:rPr>
              <a:t> le plus </a:t>
            </a:r>
            <a:r>
              <a:rPr lang="en-US" sz="900" dirty="0" err="1" smtClean="0">
                <a:solidFill>
                  <a:schemeClr val="tx1"/>
                </a:solidFill>
              </a:rPr>
              <a:t>efficace</a:t>
            </a:r>
            <a:r>
              <a:rPr lang="en-US" sz="900" dirty="0" smtClean="0">
                <a:solidFill>
                  <a:schemeClr val="tx1"/>
                </a:solidFill>
              </a:rPr>
              <a:t> de </a:t>
            </a:r>
            <a:r>
              <a:rPr lang="en-US" sz="900" dirty="0" err="1" smtClean="0">
                <a:solidFill>
                  <a:schemeClr val="tx1"/>
                </a:solidFill>
              </a:rPr>
              <a:t>contrer</a:t>
            </a:r>
            <a:r>
              <a:rPr lang="en-US" sz="900" dirty="0" smtClean="0">
                <a:solidFill>
                  <a:schemeClr val="tx1"/>
                </a:solidFill>
              </a:rPr>
              <a:t> les </a:t>
            </a:r>
            <a:r>
              <a:rPr lang="en-US" sz="900" dirty="0" err="1" smtClean="0">
                <a:solidFill>
                  <a:schemeClr val="tx1"/>
                </a:solidFill>
              </a:rPr>
              <a:t>effets</a:t>
            </a:r>
            <a:r>
              <a:rPr lang="en-US" sz="900" dirty="0" smtClean="0">
                <a:solidFill>
                  <a:schemeClr val="tx1"/>
                </a:solidFill>
              </a:rPr>
              <a:t> </a:t>
            </a:r>
            <a:r>
              <a:rPr lang="en-US" sz="900" dirty="0" err="1" smtClean="0">
                <a:solidFill>
                  <a:schemeClr val="tx1"/>
                </a:solidFill>
              </a:rPr>
              <a:t>indésirables</a:t>
            </a:r>
            <a:r>
              <a:rPr lang="en-US" sz="900" dirty="0" smtClean="0">
                <a:solidFill>
                  <a:schemeClr val="tx1"/>
                </a:solidFill>
              </a:rPr>
              <a:t> de </a:t>
            </a:r>
            <a:r>
              <a:rPr lang="en-US" sz="900" dirty="0" err="1" smtClean="0">
                <a:solidFill>
                  <a:schemeClr val="tx1"/>
                </a:solidFill>
              </a:rPr>
              <a:t>l'apesanteur</a:t>
            </a:r>
            <a:r>
              <a:rPr lang="en-US" sz="900" dirty="0" smtClean="0">
                <a:solidFill>
                  <a:schemeClr val="tx1"/>
                </a:solidFill>
              </a:rPr>
              <a:t> </a:t>
            </a:r>
            <a:r>
              <a:rPr lang="en-US" sz="900" dirty="0" err="1" smtClean="0">
                <a:solidFill>
                  <a:schemeClr val="tx1"/>
                </a:solidFill>
              </a:rPr>
              <a:t>sur</a:t>
            </a:r>
            <a:r>
              <a:rPr lang="en-US" sz="900" dirty="0" smtClean="0">
                <a:solidFill>
                  <a:schemeClr val="tx1"/>
                </a:solidFill>
              </a:rPr>
              <a:t> le corps </a:t>
            </a:r>
            <a:r>
              <a:rPr lang="en-US" sz="900" dirty="0" err="1" smtClean="0">
                <a:solidFill>
                  <a:schemeClr val="tx1"/>
                </a:solidFill>
              </a:rPr>
              <a:t>humain</a:t>
            </a:r>
            <a:r>
              <a:rPr lang="en-US" sz="900" dirty="0" smtClean="0">
                <a:solidFill>
                  <a:schemeClr val="tx1"/>
                </a:solidFill>
              </a:rPr>
              <a:t>.  Au </a:t>
            </a:r>
            <a:r>
              <a:rPr lang="en-US" sz="900" dirty="0" err="1" smtClean="0">
                <a:solidFill>
                  <a:schemeClr val="tx1"/>
                </a:solidFill>
              </a:rPr>
              <a:t>cours</a:t>
            </a:r>
            <a:r>
              <a:rPr lang="en-US" sz="900" dirty="0" smtClean="0">
                <a:solidFill>
                  <a:schemeClr val="tx1"/>
                </a:solidFill>
              </a:rPr>
              <a:t> </a:t>
            </a:r>
            <a:r>
              <a:rPr lang="en-US" sz="900" dirty="0" err="1" smtClean="0">
                <a:solidFill>
                  <a:schemeClr val="tx1"/>
                </a:solidFill>
              </a:rPr>
              <a:t>d'une</a:t>
            </a:r>
            <a:r>
              <a:rPr lang="en-US" sz="900" dirty="0" smtClean="0">
                <a:solidFill>
                  <a:schemeClr val="tx1"/>
                </a:solidFill>
              </a:rPr>
              <a:t> mission de longue </a:t>
            </a:r>
            <a:r>
              <a:rPr lang="en-US" sz="900" dirty="0" err="1" smtClean="0">
                <a:solidFill>
                  <a:schemeClr val="tx1"/>
                </a:solidFill>
              </a:rPr>
              <a:t>durée</a:t>
            </a:r>
            <a:r>
              <a:rPr lang="en-US" sz="900" dirty="0" smtClean="0">
                <a:solidFill>
                  <a:schemeClr val="tx1"/>
                </a:solidFill>
              </a:rPr>
              <a:t>, nous </a:t>
            </a:r>
            <a:r>
              <a:rPr lang="en-US" sz="900" dirty="0" err="1" smtClean="0">
                <a:solidFill>
                  <a:schemeClr val="tx1"/>
                </a:solidFill>
              </a:rPr>
              <a:t>devons</a:t>
            </a:r>
            <a:r>
              <a:rPr lang="en-US" sz="900" dirty="0" smtClean="0">
                <a:solidFill>
                  <a:schemeClr val="tx1"/>
                </a:solidFill>
              </a:rPr>
              <a:t>  faire de </a:t>
            </a:r>
            <a:r>
              <a:rPr lang="en-US" sz="900" dirty="0" err="1" smtClean="0">
                <a:solidFill>
                  <a:schemeClr val="tx1"/>
                </a:solidFill>
              </a:rPr>
              <a:t>l'exercice</a:t>
            </a:r>
            <a:r>
              <a:rPr lang="en-US" sz="900" dirty="0" smtClean="0">
                <a:solidFill>
                  <a:schemeClr val="tx1"/>
                </a:solidFill>
              </a:rPr>
              <a:t>  </a:t>
            </a:r>
            <a:r>
              <a:rPr lang="en-US" sz="900" dirty="0" err="1" smtClean="0">
                <a:solidFill>
                  <a:schemeClr val="tx1"/>
                </a:solidFill>
              </a:rPr>
              <a:t>deux</a:t>
            </a:r>
            <a:r>
              <a:rPr lang="en-US" sz="900" dirty="0" smtClean="0">
                <a:solidFill>
                  <a:schemeClr val="tx1"/>
                </a:solidFill>
              </a:rPr>
              <a:t> </a:t>
            </a:r>
            <a:r>
              <a:rPr lang="en-US" sz="900" dirty="0" err="1" smtClean="0">
                <a:solidFill>
                  <a:schemeClr val="tx1"/>
                </a:solidFill>
              </a:rPr>
              <a:t>heures</a:t>
            </a:r>
            <a:r>
              <a:rPr lang="en-US" sz="900" dirty="0" smtClean="0">
                <a:solidFill>
                  <a:schemeClr val="tx1"/>
                </a:solidFill>
              </a:rPr>
              <a:t> par jour!</a:t>
            </a:r>
            <a:endParaRPr lang="it-IT" sz="900" dirty="0" smtClean="0">
              <a:solidFill>
                <a:schemeClr val="tx1"/>
              </a:solidFill>
            </a:endParaRPr>
          </a:p>
          <a:p>
            <a:pPr algn="ctr"/>
            <a:endParaRPr lang="fr-FR" sz="900" dirty="0">
              <a:solidFill>
                <a:schemeClr val="tx1"/>
              </a:solidFill>
            </a:endParaRPr>
          </a:p>
        </p:txBody>
      </p:sp>
      <p:sp>
        <p:nvSpPr>
          <p:cNvPr id="6" name="Fumetto 3 5"/>
          <p:cNvSpPr/>
          <p:nvPr/>
        </p:nvSpPr>
        <p:spPr>
          <a:xfrm>
            <a:off x="2267744" y="2861854"/>
            <a:ext cx="1584176" cy="566352"/>
          </a:xfrm>
          <a:prstGeom prst="wedgeEllipseCallout">
            <a:avLst>
              <a:gd name="adj1" fmla="val -56461"/>
              <a:gd name="adj2" fmla="val -3661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>
                <a:solidFill>
                  <a:schemeClr val="tx1"/>
                </a:solidFill>
              </a:rPr>
              <a:t>Pourquoi</a:t>
            </a:r>
            <a:r>
              <a:rPr lang="en-US" sz="1000" dirty="0" smtClean="0">
                <a:solidFill>
                  <a:schemeClr val="tx1"/>
                </a:solidFill>
              </a:rPr>
              <a:t> </a:t>
            </a:r>
            <a:r>
              <a:rPr lang="en-US" sz="1000" dirty="0" err="1" smtClean="0">
                <a:solidFill>
                  <a:schemeClr val="tx1"/>
                </a:solidFill>
              </a:rPr>
              <a:t>est-elle</a:t>
            </a:r>
            <a:r>
              <a:rPr lang="en-US" sz="1000" dirty="0" smtClean="0">
                <a:solidFill>
                  <a:schemeClr val="tx1"/>
                </a:solidFill>
              </a:rPr>
              <a:t> </a:t>
            </a:r>
            <a:r>
              <a:rPr lang="en-US" sz="1000" dirty="0" err="1" smtClean="0">
                <a:solidFill>
                  <a:schemeClr val="tx1"/>
                </a:solidFill>
              </a:rPr>
              <a:t>essentielle</a:t>
            </a:r>
            <a:r>
              <a:rPr lang="en-US" sz="1000" dirty="0" smtClean="0">
                <a:solidFill>
                  <a:schemeClr val="tx1"/>
                </a:solidFill>
              </a:rPr>
              <a:t> </a:t>
            </a:r>
            <a:r>
              <a:rPr lang="it-IT" sz="1000" dirty="0" smtClean="0">
                <a:solidFill>
                  <a:schemeClr val="tx1"/>
                </a:solidFill>
              </a:rPr>
              <a:t>? </a:t>
            </a:r>
            <a:endParaRPr lang="it-IT" sz="1000" dirty="0">
              <a:solidFill>
                <a:schemeClr val="tx1"/>
              </a:solidFill>
            </a:endParaRPr>
          </a:p>
        </p:txBody>
      </p:sp>
      <p:sp>
        <p:nvSpPr>
          <p:cNvPr id="7" name="Fumetto 3 6"/>
          <p:cNvSpPr/>
          <p:nvPr/>
        </p:nvSpPr>
        <p:spPr>
          <a:xfrm>
            <a:off x="4139952" y="1581380"/>
            <a:ext cx="1876238" cy="936104"/>
          </a:xfrm>
          <a:prstGeom prst="wedgeEllipseCallout">
            <a:avLst>
              <a:gd name="adj1" fmla="val 65106"/>
              <a:gd name="adj2" fmla="val 1114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00" dirty="0" smtClean="0">
              <a:solidFill>
                <a:schemeClr val="tx1"/>
              </a:solidFill>
            </a:endParaRPr>
          </a:p>
          <a:p>
            <a:pPr algn="ctr"/>
            <a:r>
              <a:rPr lang="it-IT" sz="1000" dirty="0" smtClean="0">
                <a:solidFill>
                  <a:schemeClr val="tx1"/>
                </a:solidFill>
              </a:rPr>
              <a:t>L’</a:t>
            </a:r>
            <a:r>
              <a:rPr lang="it-IT" sz="1000" dirty="0" err="1" smtClean="0">
                <a:solidFill>
                  <a:schemeClr val="tx1"/>
                </a:solidFill>
              </a:rPr>
              <a:t>activitè</a:t>
            </a:r>
            <a:r>
              <a:rPr lang="it-IT" sz="1000" dirty="0" smtClean="0">
                <a:solidFill>
                  <a:schemeClr val="tx1"/>
                </a:solidFill>
              </a:rPr>
              <a:t> </a:t>
            </a:r>
            <a:r>
              <a:rPr lang="it-IT" sz="1000" dirty="0" err="1" smtClean="0">
                <a:solidFill>
                  <a:schemeClr val="tx1"/>
                </a:solidFill>
              </a:rPr>
              <a:t>physique</a:t>
            </a:r>
            <a:endParaRPr lang="it-IT" sz="1000" dirty="0" smtClean="0">
              <a:solidFill>
                <a:schemeClr val="tx1"/>
              </a:solidFill>
            </a:endParaRPr>
          </a:p>
          <a:p>
            <a:pPr algn="ctr"/>
            <a:r>
              <a:rPr lang="en-US" sz="1000" dirty="0" err="1" smtClean="0">
                <a:solidFill>
                  <a:schemeClr val="tx1"/>
                </a:solidFill>
              </a:rPr>
              <a:t>dans</a:t>
            </a:r>
            <a:r>
              <a:rPr lang="en-US" sz="1000" dirty="0" smtClean="0">
                <a:solidFill>
                  <a:schemeClr val="tx1"/>
                </a:solidFill>
              </a:rPr>
              <a:t> </a:t>
            </a:r>
            <a:r>
              <a:rPr lang="en-US" sz="1000" dirty="0" err="1" smtClean="0">
                <a:solidFill>
                  <a:schemeClr val="tx1"/>
                </a:solidFill>
              </a:rPr>
              <a:t>l’espace</a:t>
            </a:r>
            <a:r>
              <a:rPr lang="en-US" sz="1000" dirty="0" smtClean="0">
                <a:solidFill>
                  <a:schemeClr val="tx1"/>
                </a:solidFill>
              </a:rPr>
              <a:t> </a:t>
            </a:r>
            <a:r>
              <a:rPr lang="en-US" sz="1000" dirty="0" err="1" smtClean="0">
                <a:solidFill>
                  <a:schemeClr val="tx1"/>
                </a:solidFill>
              </a:rPr>
              <a:t>est</a:t>
            </a:r>
            <a:r>
              <a:rPr lang="en-US" sz="1000" dirty="0" smtClean="0">
                <a:solidFill>
                  <a:schemeClr val="tx1"/>
                </a:solidFill>
              </a:rPr>
              <a:t> </a:t>
            </a:r>
            <a:r>
              <a:rPr lang="en-US" sz="1000" dirty="0" err="1" smtClean="0">
                <a:solidFill>
                  <a:schemeClr val="tx1"/>
                </a:solidFill>
              </a:rPr>
              <a:t>essentielle</a:t>
            </a:r>
            <a:endParaRPr lang="it-IT" sz="1000" dirty="0" smtClean="0">
              <a:solidFill>
                <a:schemeClr val="tx1"/>
              </a:solidFill>
            </a:endParaRPr>
          </a:p>
          <a:p>
            <a:pPr algn="ctr"/>
            <a:r>
              <a:rPr lang="it-IT" sz="10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endParaRPr lang="it-IT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16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berta 2. 3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riam 9 3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tti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riam 10 14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0"/>
                            </p:stCondLst>
                            <p:childTnLst>
                              <p:par>
                                <p:cTn id="35" presetID="42" presetClass="exit" presetSubtype="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45" y="2082133"/>
            <a:ext cx="39925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84325"/>
            <a:ext cx="2951163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umetto 3 3"/>
          <p:cNvSpPr/>
          <p:nvPr/>
        </p:nvSpPr>
        <p:spPr>
          <a:xfrm>
            <a:off x="1763688" y="1916832"/>
            <a:ext cx="1728192" cy="792087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00" dirty="0" smtClean="0">
              <a:solidFill>
                <a:schemeClr val="tx1"/>
              </a:solidFill>
            </a:endParaRPr>
          </a:p>
          <a:p>
            <a:pPr algn="ctr"/>
            <a:r>
              <a:rPr lang="it-IT" sz="1000" dirty="0" smtClean="0">
                <a:solidFill>
                  <a:schemeClr val="tx1"/>
                </a:solidFill>
              </a:rPr>
              <a:t>C’est </a:t>
            </a:r>
            <a:r>
              <a:rPr lang="it-IT" sz="1000" dirty="0" err="1" smtClean="0">
                <a:solidFill>
                  <a:schemeClr val="tx1"/>
                </a:solidFill>
              </a:rPr>
              <a:t>vrai</a:t>
            </a:r>
            <a:r>
              <a:rPr lang="it-IT" sz="1000" dirty="0" smtClean="0">
                <a:solidFill>
                  <a:schemeClr val="tx1"/>
                </a:solidFill>
              </a:rPr>
              <a:t> </a:t>
            </a:r>
            <a:r>
              <a:rPr lang="it-IT" sz="1000" dirty="0" err="1" smtClean="0">
                <a:solidFill>
                  <a:schemeClr val="tx1"/>
                </a:solidFill>
              </a:rPr>
              <a:t>que</a:t>
            </a:r>
            <a:r>
              <a:rPr lang="it-IT" sz="1000" dirty="0" smtClean="0">
                <a:solidFill>
                  <a:schemeClr val="tx1"/>
                </a:solidFill>
              </a:rPr>
              <a:t> </a:t>
            </a:r>
            <a:r>
              <a:rPr lang="it-IT" sz="1000" dirty="0" err="1" smtClean="0">
                <a:solidFill>
                  <a:schemeClr val="tx1"/>
                </a:solidFill>
              </a:rPr>
              <a:t>dans</a:t>
            </a:r>
            <a:r>
              <a:rPr lang="it-IT" sz="1000" dirty="0" smtClean="0">
                <a:solidFill>
                  <a:schemeClr val="tx1"/>
                </a:solidFill>
              </a:rPr>
              <a:t> l’</a:t>
            </a:r>
            <a:r>
              <a:rPr lang="it-IT" sz="1000" dirty="0" err="1" smtClean="0">
                <a:solidFill>
                  <a:schemeClr val="tx1"/>
                </a:solidFill>
              </a:rPr>
              <a:t>espace</a:t>
            </a:r>
            <a:r>
              <a:rPr lang="it-IT" sz="1000" dirty="0" smtClean="0">
                <a:solidFill>
                  <a:schemeClr val="tx1"/>
                </a:solidFill>
              </a:rPr>
              <a:t> </a:t>
            </a:r>
            <a:r>
              <a:rPr lang="it-IT" sz="1000" dirty="0" err="1" smtClean="0">
                <a:solidFill>
                  <a:schemeClr val="tx1"/>
                </a:solidFill>
              </a:rPr>
              <a:t>vous</a:t>
            </a:r>
            <a:r>
              <a:rPr lang="it-IT" sz="1000" dirty="0" smtClean="0">
                <a:solidFill>
                  <a:schemeClr val="tx1"/>
                </a:solidFill>
              </a:rPr>
              <a:t> ne </a:t>
            </a:r>
            <a:r>
              <a:rPr lang="it-IT" sz="1000" dirty="0" err="1" smtClean="0">
                <a:solidFill>
                  <a:schemeClr val="tx1"/>
                </a:solidFill>
              </a:rPr>
              <a:t>pouvez</a:t>
            </a:r>
            <a:r>
              <a:rPr lang="it-IT" sz="1000" dirty="0" smtClean="0">
                <a:solidFill>
                  <a:schemeClr val="tx1"/>
                </a:solidFill>
              </a:rPr>
              <a:t>  </a:t>
            </a:r>
            <a:r>
              <a:rPr lang="it-IT" sz="1000" dirty="0" err="1" smtClean="0">
                <a:solidFill>
                  <a:schemeClr val="tx1"/>
                </a:solidFill>
              </a:rPr>
              <a:t>pas</a:t>
            </a:r>
            <a:r>
              <a:rPr lang="it-IT" sz="1000" dirty="0" smtClean="0">
                <a:solidFill>
                  <a:schemeClr val="tx1"/>
                </a:solidFill>
              </a:rPr>
              <a:t>  </a:t>
            </a:r>
            <a:r>
              <a:rPr lang="it-IT" sz="1000" dirty="0" err="1" smtClean="0">
                <a:solidFill>
                  <a:schemeClr val="tx1"/>
                </a:solidFill>
              </a:rPr>
              <a:t>faire</a:t>
            </a:r>
            <a:r>
              <a:rPr lang="it-IT" sz="1000" dirty="0" smtClean="0">
                <a:solidFill>
                  <a:schemeClr val="tx1"/>
                </a:solidFill>
              </a:rPr>
              <a:t>  la  </a:t>
            </a:r>
            <a:r>
              <a:rPr lang="it-IT" sz="1000" dirty="0" err="1" smtClean="0">
                <a:solidFill>
                  <a:schemeClr val="tx1"/>
                </a:solidFill>
              </a:rPr>
              <a:t>lessive</a:t>
            </a:r>
            <a:r>
              <a:rPr lang="it-IT" sz="1000" dirty="0" smtClean="0">
                <a:solidFill>
                  <a:schemeClr val="tx1"/>
                </a:solidFill>
              </a:rPr>
              <a:t>?</a:t>
            </a:r>
          </a:p>
          <a:p>
            <a:pPr algn="ctr"/>
            <a:endParaRPr lang="it-IT" sz="1000" dirty="0">
              <a:solidFill>
                <a:schemeClr val="tx1"/>
              </a:solidFill>
            </a:endParaRPr>
          </a:p>
        </p:txBody>
      </p:sp>
      <p:sp>
        <p:nvSpPr>
          <p:cNvPr id="7" name="Fumetto 3 6"/>
          <p:cNvSpPr/>
          <p:nvPr/>
        </p:nvSpPr>
        <p:spPr>
          <a:xfrm>
            <a:off x="4139952" y="1556792"/>
            <a:ext cx="1876238" cy="936104"/>
          </a:xfrm>
          <a:prstGeom prst="wedgeEllipseCallout">
            <a:avLst>
              <a:gd name="adj1" fmla="val 65106"/>
              <a:gd name="adj2" fmla="val 1114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err="1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Oui</a:t>
            </a:r>
            <a:r>
              <a:rPr lang="en-US" sz="1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nous </a:t>
            </a:r>
            <a:r>
              <a:rPr lang="en-US" sz="1000" dirty="0" err="1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portons</a:t>
            </a:r>
            <a:r>
              <a:rPr lang="en-US" sz="1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les </a:t>
            </a:r>
            <a:r>
              <a:rPr lang="en-US" sz="1000" dirty="0" err="1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vêtements</a:t>
            </a:r>
            <a:r>
              <a:rPr lang="en-US" sz="1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jusqu'à</a:t>
            </a:r>
            <a:r>
              <a:rPr lang="en-US" sz="1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ce</a:t>
            </a:r>
            <a:r>
              <a:rPr lang="en-US" sz="1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qu'ils</a:t>
            </a:r>
            <a:r>
              <a:rPr lang="en-US" sz="1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soient</a:t>
            </a:r>
            <a:r>
              <a:rPr lang="en-US" sz="1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000" dirty="0" err="1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trop</a:t>
            </a:r>
            <a:r>
              <a:rPr lang="en-US" sz="1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sales... </a:t>
            </a:r>
            <a:r>
              <a:rPr lang="en-US" sz="1000" dirty="0" err="1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puis</a:t>
            </a:r>
            <a:r>
              <a:rPr lang="en-US" sz="1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on les </a:t>
            </a:r>
            <a:r>
              <a:rPr lang="en-US" sz="1000" b="1" dirty="0" err="1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jette</a:t>
            </a:r>
            <a:r>
              <a:rPr lang="en-US" sz="10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</a:t>
            </a:r>
            <a:endParaRPr lang="en-US" sz="9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008778"/>
      </p:ext>
    </p:extLst>
  </p:cSld>
  <p:clrMapOvr>
    <a:masterClrMapping/>
  </p:clrMapOvr>
  <p:transition spd="slow" advClick="0" advTm="1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tina 1. 4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riam 11 5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12" presetClass="exit" presetSubtype="4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39925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84325"/>
            <a:ext cx="2951163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umetto 3 3"/>
          <p:cNvSpPr/>
          <p:nvPr/>
        </p:nvSpPr>
        <p:spPr>
          <a:xfrm>
            <a:off x="1691680" y="1798653"/>
            <a:ext cx="1728192" cy="812422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>
                <a:solidFill>
                  <a:schemeClr val="tx1"/>
                </a:solidFill>
              </a:rPr>
              <a:t>C’est très </a:t>
            </a:r>
            <a:r>
              <a:rPr lang="fr-FR" sz="1000" dirty="0" err="1">
                <a:solidFill>
                  <a:schemeClr val="tx1"/>
                </a:solidFill>
              </a:rPr>
              <a:t>interessant</a:t>
            </a:r>
            <a:r>
              <a:rPr lang="fr-FR" sz="1000" dirty="0">
                <a:solidFill>
                  <a:schemeClr val="tx1"/>
                </a:solidFill>
              </a:rPr>
              <a:t> Madame… .Merci d’avoir répondu à nos questions.</a:t>
            </a:r>
            <a:endParaRPr lang="it-IT" sz="1000" dirty="0">
              <a:solidFill>
                <a:schemeClr val="tx1"/>
              </a:solidFill>
            </a:endParaRPr>
          </a:p>
        </p:txBody>
      </p:sp>
      <p:sp>
        <p:nvSpPr>
          <p:cNvPr id="5" name="Fumetto 3 4"/>
          <p:cNvSpPr/>
          <p:nvPr/>
        </p:nvSpPr>
        <p:spPr>
          <a:xfrm>
            <a:off x="7139407" y="1528623"/>
            <a:ext cx="1201890" cy="540060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>
                <a:solidFill>
                  <a:schemeClr val="tx1"/>
                </a:solidFill>
              </a:rPr>
              <a:t>Merci à vous…au revoir!</a:t>
            </a:r>
          </a:p>
        </p:txBody>
      </p:sp>
      <p:sp>
        <p:nvSpPr>
          <p:cNvPr id="6" name="Fumetto 3 5"/>
          <p:cNvSpPr/>
          <p:nvPr/>
        </p:nvSpPr>
        <p:spPr>
          <a:xfrm>
            <a:off x="2267744" y="2861854"/>
            <a:ext cx="1944216" cy="783170"/>
          </a:xfrm>
          <a:prstGeom prst="wedgeEllipseCallout">
            <a:avLst>
              <a:gd name="adj1" fmla="val -56461"/>
              <a:gd name="adj2" fmla="val -3661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Thanks </a:t>
            </a:r>
            <a:r>
              <a:rPr lang="en-US" sz="1000" dirty="0" smtClean="0">
                <a:solidFill>
                  <a:schemeClr val="tx1"/>
                </a:solidFill>
              </a:rPr>
              <a:t> everyone, </a:t>
            </a:r>
            <a:r>
              <a:rPr lang="en-US" sz="1000" dirty="0">
                <a:solidFill>
                  <a:schemeClr val="tx1"/>
                </a:solidFill>
              </a:rPr>
              <a:t>Alessandra </a:t>
            </a:r>
            <a:r>
              <a:rPr lang="en-US" sz="1000" dirty="0" err="1">
                <a:solidFill>
                  <a:schemeClr val="tx1"/>
                </a:solidFill>
              </a:rPr>
              <a:t>Pascuzzo</a:t>
            </a:r>
            <a:r>
              <a:rPr lang="en-US" sz="1000" dirty="0">
                <a:solidFill>
                  <a:schemeClr val="tx1"/>
                </a:solidFill>
              </a:rPr>
              <a:t> live from Paris </a:t>
            </a:r>
            <a:r>
              <a:rPr lang="en-US" sz="1000" dirty="0" smtClean="0">
                <a:solidFill>
                  <a:schemeClr val="tx1"/>
                </a:solidFill>
              </a:rPr>
              <a:t>,Space </a:t>
            </a:r>
            <a:r>
              <a:rPr lang="en-US" sz="1000" dirty="0">
                <a:solidFill>
                  <a:schemeClr val="tx1"/>
                </a:solidFill>
              </a:rPr>
              <a:t>news 24</a:t>
            </a:r>
            <a:endParaRPr lang="it-IT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1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ara 2. 5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riam 12 2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42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essandra 2. 8 sec 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51609" y="188640"/>
            <a:ext cx="8568952" cy="1656184"/>
          </a:xfrm>
        </p:spPr>
        <p:txBody>
          <a:bodyPr>
            <a:noAutofit/>
          </a:bodyPr>
          <a:lstStyle/>
          <a:p>
            <a:r>
              <a:rPr lang="it-IT" sz="40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1957</a:t>
            </a:r>
            <a:br>
              <a:rPr lang="it-IT" sz="4000" dirty="0" smtClean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it-IT" sz="40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I SOVIETICI E IL SATELLITE ARTIFICIALE SPUTNIK 1 (83KG)</a:t>
            </a:r>
            <a:endParaRPr lang="it-IT" sz="40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3" y="1844824"/>
            <a:ext cx="4593705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44824"/>
            <a:ext cx="4386629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2726823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063625"/>
            <a:ext cx="8413750" cy="473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umetto 3 3"/>
          <p:cNvSpPr/>
          <p:nvPr/>
        </p:nvSpPr>
        <p:spPr>
          <a:xfrm>
            <a:off x="3059832" y="1063625"/>
            <a:ext cx="2160240" cy="709191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Thank you Alessandra and thank you for watching. </a:t>
            </a:r>
            <a:endParaRPr lang="it-IT" sz="1000" dirty="0">
              <a:solidFill>
                <a:schemeClr val="tx1"/>
              </a:solidFill>
            </a:endParaRPr>
          </a:p>
        </p:txBody>
      </p:sp>
      <p:sp>
        <p:nvSpPr>
          <p:cNvPr id="5" name="Fumetto 3 4"/>
          <p:cNvSpPr/>
          <p:nvPr/>
        </p:nvSpPr>
        <p:spPr>
          <a:xfrm>
            <a:off x="6516216" y="1379494"/>
            <a:ext cx="1512168" cy="393322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 err="1">
                <a:solidFill>
                  <a:schemeClr val="tx1"/>
                </a:solidFill>
              </a:rPr>
              <a:t>Have</a:t>
            </a:r>
            <a:r>
              <a:rPr lang="it-IT" sz="1000" dirty="0">
                <a:solidFill>
                  <a:schemeClr val="tx1"/>
                </a:solidFill>
              </a:rPr>
              <a:t> a </a:t>
            </a:r>
            <a:r>
              <a:rPr lang="it-IT" sz="1000" dirty="0" err="1">
                <a:solidFill>
                  <a:schemeClr val="tx1"/>
                </a:solidFill>
              </a:rPr>
              <a:t>nice</a:t>
            </a:r>
            <a:r>
              <a:rPr lang="it-IT" sz="1000" dirty="0">
                <a:solidFill>
                  <a:schemeClr val="tx1"/>
                </a:solidFill>
              </a:rPr>
              <a:t> </a:t>
            </a:r>
            <a:r>
              <a:rPr lang="it-IT" sz="1000" dirty="0" err="1">
                <a:solidFill>
                  <a:schemeClr val="tx1"/>
                </a:solidFill>
              </a:rPr>
              <a:t>day</a:t>
            </a:r>
            <a:r>
              <a:rPr lang="it-IT" sz="1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492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llo 4. 4 sec 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anna 3. 2 sec 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6" presetClass="exit" presetSubtype="21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35" y="1412776"/>
            <a:ext cx="8097345" cy="455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06918"/>
      </p:ext>
    </p:extLst>
  </p:cSld>
  <p:clrMapOvr>
    <a:masterClrMapping/>
  </p:clrMapOvr>
  <p:transition spd="slow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ws intr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40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1958 SATELLITE AMErICAN0 </a:t>
            </a:r>
            <a:br>
              <a:rPr lang="it-IT" sz="4000" dirty="0" smtClean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it-IT" sz="40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L’ EXPLORER 1</a:t>
            </a:r>
            <a:endParaRPr lang="it-IT" sz="40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3074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1772816"/>
            <a:ext cx="7056785" cy="4210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263538612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755576" y="404664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1961  L’AMERICANO YURI GAGARIN raggiunge lo spazio </a:t>
            </a:r>
            <a:endParaRPr lang="it-IT" sz="36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53297"/>
            <a:ext cx="3995936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15" y="2060848"/>
            <a:ext cx="3782194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6299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1961 VOSTOK 1</a:t>
            </a:r>
            <a:endParaRPr lang="it-IT" sz="40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4098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064" y="1672183"/>
            <a:ext cx="5715000" cy="3629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03975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lgerian" pitchFamily="82" charset="0"/>
              </a:rPr>
              <a:t>1961, un mese dopo, SPUTNIK 2, A BORDO IL PRIMO ESSERE VIVENTE LA CAGNETTA LAIKA  </a:t>
            </a:r>
            <a:endParaRPr lang="it-IT" sz="2800" dirty="0">
              <a:solidFill>
                <a:schemeClr val="bg1">
                  <a:lumMod val="95000"/>
                  <a:lumOff val="5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2050" name="Picture 2" descr="Immagine correl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3"/>
            <a:ext cx="7560840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4" name="CasellaDiTesto 3"/>
          <p:cNvSpPr txBox="1"/>
          <p:nvPr/>
        </p:nvSpPr>
        <p:spPr>
          <a:xfrm>
            <a:off x="395536" y="5949280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mORì  NELLA SUA NAVICELLA SPAZIALE</a:t>
            </a:r>
            <a:endParaRPr lang="it-IT" sz="24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03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15616" y="306475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  <a:latin typeface="Algerian" panose="04020705040A02060702" pitchFamily="82" charset="0"/>
              </a:rPr>
              <a:t>La luna</a:t>
            </a:r>
            <a:endParaRPr lang="it-IT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79513" y="696902"/>
            <a:ext cx="5328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La luna è l’ unico satellite della terra; ha forma sferica e, a differenza della terra, non ha atmosfera. La superficie della luna è caratterizzata da catene montuose, crateri  dovuti all’ impatto di meteoriti e mari, cioè grandi distese di polvere.</a:t>
            </a:r>
            <a:endParaRPr lang="it-IT" sz="16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ell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67756171"/>
                  </p:ext>
                </p:extLst>
              </p:nvPr>
            </p:nvGraphicFramePr>
            <p:xfrm>
              <a:off x="179513" y="2268895"/>
              <a:ext cx="5040560" cy="2042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40560"/>
                  </a:tblGrid>
                  <a:tr h="2031850">
                    <a:tc>
                      <a:txBody>
                        <a:bodyPr/>
                        <a:lstStyle/>
                        <a:p>
                          <a:r>
                            <a:rPr lang="it-IT" sz="1600" dirty="0" smtClean="0">
                              <a:solidFill>
                                <a:schemeClr val="bg1"/>
                              </a:solidFill>
                            </a:rPr>
                            <a:t>Distanza</a:t>
                          </a:r>
                          <a:r>
                            <a:rPr lang="it-IT" sz="1600" baseline="0" dirty="0" smtClean="0">
                              <a:solidFill>
                                <a:schemeClr val="bg1"/>
                              </a:solidFill>
                            </a:rPr>
                            <a:t> Terra-Luna: circa 384000 km</a:t>
                          </a:r>
                        </a:p>
                        <a:p>
                          <a:r>
                            <a:rPr lang="it-IT" sz="1600" baseline="0" dirty="0" smtClean="0">
                              <a:solidFill>
                                <a:schemeClr val="bg1"/>
                              </a:solidFill>
                            </a:rPr>
                            <a:t>Lunghezza raggio:1738 km (circa un quarto di quello terrestre)</a:t>
                          </a:r>
                        </a:p>
                        <a:p>
                          <a:r>
                            <a:rPr lang="it-IT" sz="1600" baseline="0" dirty="0" smtClean="0">
                              <a:solidFill>
                                <a:schemeClr val="bg1"/>
                              </a:solidFill>
                            </a:rPr>
                            <a:t>Massa:7,35x 10</a:t>
                          </a:r>
                          <a14:m>
                            <m:oMath xmlns:m="http://schemas.openxmlformats.org/officeDocument/2006/math">
                              <m:r>
                                <a:rPr lang="it-IT" sz="1600" i="1" baseline="0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²²</m:t>
                              </m:r>
                            </m:oMath>
                          </a14:m>
                          <a:r>
                            <a:rPr lang="it-IT" sz="1600" dirty="0" smtClean="0">
                              <a:solidFill>
                                <a:schemeClr val="bg1"/>
                              </a:solidFill>
                            </a:rPr>
                            <a:t>kg</a:t>
                          </a:r>
                          <a:r>
                            <a:rPr lang="it-IT" sz="1600" baseline="0" dirty="0" smtClean="0">
                              <a:solidFill>
                                <a:schemeClr val="bg1"/>
                              </a:solidFill>
                            </a:rPr>
                            <a:t> (circa 80 volte più piccola di quella terrestre)</a:t>
                          </a:r>
                        </a:p>
                        <a:p>
                          <a:r>
                            <a:rPr lang="it-IT" sz="1600" baseline="0" dirty="0" smtClean="0">
                              <a:solidFill>
                                <a:schemeClr val="bg1"/>
                              </a:solidFill>
                            </a:rPr>
                            <a:t>Gravità: 1,62m/s² (circa un sesto di quella terrestre)</a:t>
                          </a:r>
                        </a:p>
                        <a:p>
                          <a:r>
                            <a:rPr lang="it-IT" sz="1600" baseline="0" dirty="0" smtClean="0">
                              <a:solidFill>
                                <a:schemeClr val="bg1"/>
                              </a:solidFill>
                            </a:rPr>
                            <a:t>Distanza massima dalla Terra (apogeo): 406740 km</a:t>
                          </a:r>
                        </a:p>
                        <a:p>
                          <a:r>
                            <a:rPr lang="it-IT" sz="1600" baseline="0" dirty="0" smtClean="0">
                              <a:solidFill>
                                <a:schemeClr val="bg1"/>
                              </a:solidFill>
                            </a:rPr>
                            <a:t>Distanza minima dalla Terra (perigeo): 356410 km </a:t>
                          </a:r>
                          <a:endParaRPr lang="it-IT" sz="1600" dirty="0" smtClean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ell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67756171"/>
                  </p:ext>
                </p:extLst>
              </p:nvPr>
            </p:nvGraphicFramePr>
            <p:xfrm>
              <a:off x="179513" y="2268895"/>
              <a:ext cx="5040560" cy="2042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40560"/>
                  </a:tblGrid>
                  <a:tr h="204216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t="-896" r="-121" b="-3881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CasellaDiTesto 4"/>
          <p:cNvSpPr txBox="1"/>
          <p:nvPr/>
        </p:nvSpPr>
        <p:spPr>
          <a:xfrm>
            <a:off x="210367" y="4365104"/>
            <a:ext cx="42014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La luna ha tre movimenti:</a:t>
            </a:r>
          </a:p>
          <a:p>
            <a:pPr marL="285750" indent="-285750">
              <a:buFontTx/>
              <a:buChar char="-"/>
            </a:pPr>
            <a:r>
              <a:rPr lang="it-IT" sz="16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Moto di rotazione, intorno al proprio asse;</a:t>
            </a:r>
          </a:p>
          <a:p>
            <a:pPr marL="285750" indent="-285750">
              <a:buFontTx/>
              <a:buChar char="-"/>
            </a:pPr>
            <a:r>
              <a:rPr lang="it-IT" sz="16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Moto di rivoluzione, intorno alla Terra;</a:t>
            </a:r>
          </a:p>
          <a:p>
            <a:pPr marL="285750" indent="-285750">
              <a:buFontTx/>
              <a:buChar char="-"/>
            </a:pPr>
            <a:r>
              <a:rPr lang="it-IT" sz="16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Moto di traslazione, intorno al sole insieme alla Terra.</a:t>
            </a:r>
            <a:endParaRPr lang="it-IT" sz="16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282900"/>
            <a:ext cx="3517043" cy="3165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2Left"/>
            <a:lightRig rig="threePt" dir="t"/>
          </a:scene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075" y="3484046"/>
            <a:ext cx="3899925" cy="2924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2Left"/>
            <a:lightRig rig="threePt" dir="t"/>
          </a:scene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933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5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250"/>
                            </p:stCondLst>
                            <p:childTnLst>
                              <p:par>
                                <p:cTn id="4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1469" y="112276"/>
            <a:ext cx="547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Perché la luna ruota intorno alla terra? E quale fattore lega la luna alla terra?</a:t>
            </a:r>
            <a:endParaRPr lang="it-IT" sz="16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/>
              <p:cNvSpPr txBox="1"/>
              <p:nvPr/>
            </p:nvSpPr>
            <p:spPr>
              <a:xfrm>
                <a:off x="174870" y="697051"/>
                <a:ext cx="4469138" cy="6084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/>
                    </a:solidFill>
                    <a:latin typeface="Algerian" panose="04020705040A02060702" pitchFamily="82" charset="0"/>
                  </a:rPr>
                  <a:t>La risposta fu data da isaac newton, che formulò la legge della gravitazione universale. Questa forza afferma che due corpi si attraggono con una forza f direttamente proporzionale al prodotto delle loro masse, indicate rispettivamente con m₁ ( massa della Terra) e m₂ (massa della Luna) e inversamente proporzionale al quadrato della loro distanza</a:t>
                </a:r>
                <a:r>
                  <a:rPr lang="it-IT" sz="1600" dirty="0" smtClean="0">
                    <a:solidFill>
                      <a:schemeClr val="bg1"/>
                    </a:solidFill>
                    <a:latin typeface="+mj-lt"/>
                  </a:rPr>
                  <a:t>(d²</a:t>
                </a:r>
                <a:r>
                  <a:rPr lang="it-IT" sz="1600" dirty="0" smtClean="0">
                    <a:solidFill>
                      <a:schemeClr val="bg1"/>
                    </a:solidFill>
                    <a:latin typeface="Algerian" panose="04020705040A02060702" pitchFamily="82" charset="0"/>
                  </a:rPr>
                  <a:t>).</a:t>
                </a:r>
              </a:p>
              <a:p>
                <a:endParaRPr lang="it-IT" sz="1600" dirty="0" smtClean="0">
                  <a:solidFill>
                    <a:schemeClr val="bg1"/>
                  </a:solidFill>
                  <a:latin typeface="Algerian" panose="04020705040A02060702" pitchFamily="82" charset="0"/>
                </a:endParaRPr>
              </a:p>
              <a:p>
                <a:r>
                  <a:rPr lang="it-IT" sz="1600" dirty="0" smtClean="0">
                    <a:solidFill>
                      <a:schemeClr val="bg1"/>
                    </a:solidFill>
                    <a:latin typeface="Algerian" panose="04020705040A02060702" pitchFamily="82" charset="0"/>
                  </a:rPr>
                  <a:t>In modo matematico la legge si esprime con la seguente formula:</a:t>
                </a:r>
              </a:p>
              <a:p>
                <a:r>
                  <a:rPr lang="it-IT" sz="1600" dirty="0" smtClean="0">
                    <a:solidFill>
                      <a:schemeClr val="bg1"/>
                    </a:solidFill>
                    <a:latin typeface="Algerian" panose="04020705040A02060702" pitchFamily="82" charset="0"/>
                  </a:rPr>
                  <a:t>F= G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𝑚</m:t>
                        </m:r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₁</m:t>
                        </m:r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𝑚</m:t>
                        </m:r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₂</m:t>
                        </m:r>
                      </m:num>
                      <m:den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𝑑</m:t>
                        </m:r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²</m:t>
                        </m:r>
                      </m:den>
                    </m:f>
                  </m:oMath>
                </a14:m>
                <a:r>
                  <a:rPr lang="it-IT" sz="1600" dirty="0" smtClean="0">
                    <a:solidFill>
                      <a:schemeClr val="bg1"/>
                    </a:solidFill>
                    <a:latin typeface="Algerian" panose="04020705040A02060702" pitchFamily="82" charset="0"/>
                  </a:rPr>
                  <a:t>   in cui g è una costante di gravitazione universale, identica per tutti i corpi dell’ universo.</a:t>
                </a:r>
              </a:p>
              <a:p>
                <a:endParaRPr lang="it-IT" sz="1600" dirty="0" smtClean="0">
                  <a:solidFill>
                    <a:schemeClr val="bg1"/>
                  </a:solidFill>
                  <a:latin typeface="Algerian" panose="04020705040A02060702" pitchFamily="82" charset="0"/>
                </a:endParaRPr>
              </a:p>
              <a:p>
                <a:r>
                  <a:rPr lang="it-IT" sz="1600" dirty="0" smtClean="0">
                    <a:solidFill>
                      <a:schemeClr val="bg1"/>
                    </a:solidFill>
                    <a:latin typeface="Algerian" panose="04020705040A02060702" pitchFamily="82" charset="0"/>
                  </a:rPr>
                  <a:t>Dalla formula si deduce che:</a:t>
                </a:r>
              </a:p>
              <a:p>
                <a:pPr marL="285750" indent="-285750">
                  <a:buFontTx/>
                  <a:buChar char="-"/>
                </a:pPr>
                <a:r>
                  <a:rPr lang="it-IT" sz="1600" dirty="0" smtClean="0">
                    <a:solidFill>
                      <a:schemeClr val="bg1"/>
                    </a:solidFill>
                    <a:latin typeface="Algerian" panose="04020705040A02060702" pitchFamily="82" charset="0"/>
                  </a:rPr>
                  <a:t>La forza agisce tra tutti gli oggetti;</a:t>
                </a:r>
              </a:p>
              <a:p>
                <a:pPr marL="285750" indent="-285750">
                  <a:buFontTx/>
                  <a:buChar char="-"/>
                </a:pPr>
                <a:r>
                  <a:rPr lang="it-IT" sz="1600" dirty="0" smtClean="0">
                    <a:solidFill>
                      <a:schemeClr val="bg1"/>
                    </a:solidFill>
                    <a:latin typeface="Algerian" panose="04020705040A02060702" pitchFamily="82" charset="0"/>
                  </a:rPr>
                  <a:t>L’ attrazione è tanto più grande quanto più grande è la loro massa;</a:t>
                </a:r>
              </a:p>
              <a:p>
                <a:pPr marL="285750" indent="-285750">
                  <a:buFontTx/>
                  <a:buChar char="-"/>
                </a:pPr>
                <a:r>
                  <a:rPr lang="it-IT" sz="1600" dirty="0" smtClean="0">
                    <a:solidFill>
                      <a:schemeClr val="bg1"/>
                    </a:solidFill>
                    <a:latin typeface="Algerian" panose="04020705040A02060702" pitchFamily="82" charset="0"/>
                  </a:rPr>
                  <a:t>L’ attrazione diminuisce all’ aumentare della loro distanza.</a:t>
                </a:r>
                <a:endParaRPr lang="it-IT" sz="1600" dirty="0">
                  <a:solidFill>
                    <a:schemeClr val="bg1"/>
                  </a:solidFill>
                  <a:latin typeface="Algerian" panose="04020705040A02060702" pitchFamily="82" charset="0"/>
                </a:endParaRPr>
              </a:p>
            </p:txBody>
          </p:sp>
        </mc:Choice>
        <mc:Fallback xmlns="">
          <p:sp>
            <p:nvSpPr>
              <p:cNvPr id="3" name="CasellaDi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870" y="697051"/>
                <a:ext cx="4469138" cy="6084871"/>
              </a:xfrm>
              <a:prstGeom prst="rect">
                <a:avLst/>
              </a:prstGeom>
              <a:blipFill rotWithShape="1">
                <a:blip r:embed="rId2"/>
                <a:stretch>
                  <a:fillRect l="-819" t="-300" r="-1364" b="-2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469" y="260647"/>
            <a:ext cx="4278481" cy="3208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isometricOffAxis2Left"/>
            <a:lightRig rig="threePt" dir="t"/>
          </a:scene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384" y="3462431"/>
            <a:ext cx="4296566" cy="3076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2Left"/>
            <a:lightRig rig="threePt" dir="t"/>
          </a:scene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08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45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250"/>
                            </p:stCondLst>
                            <p:childTnLst>
                              <p:par>
                                <p:cTn id="5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ntreccio">
  <a:themeElements>
    <a:clrScheme name="Personalizzato 11">
      <a:dk1>
        <a:sysClr val="windowText" lastClr="000000"/>
      </a:dk1>
      <a:lt1>
        <a:sysClr val="window" lastClr="FFFFFF"/>
      </a:lt1>
      <a:dk2>
        <a:srgbClr val="798E4C"/>
      </a:dk2>
      <a:lt2>
        <a:srgbClr val="DFE6D0"/>
      </a:lt2>
      <a:accent1>
        <a:srgbClr val="798E4C"/>
      </a:accent1>
      <a:accent2>
        <a:srgbClr val="798E4C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5A6A39"/>
      </a:hlink>
      <a:folHlink>
        <a:srgbClr val="809DB3"/>
      </a:folHlink>
    </a:clrScheme>
    <a:fontScheme name="Luna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reccio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507</TotalTime>
  <Words>1374</Words>
  <Application>Microsoft Office PowerPoint</Application>
  <PresentationFormat>Presentazione su schermo (4:3)</PresentationFormat>
  <Paragraphs>94</Paragraphs>
  <Slides>31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2" baseType="lpstr">
      <vt:lpstr>Intreccio</vt:lpstr>
      <vt:lpstr>Presentazione standard di PowerPoint</vt:lpstr>
      <vt:lpstr>Presentazione standard di PowerPoint</vt:lpstr>
      <vt:lpstr>1957 I SOVIETICI E IL SATELLITE ARTIFICIALE SPUTNIK 1 (83KG)</vt:lpstr>
      <vt:lpstr>1958 SATELLITE AMErICAN0  L’ EXPLORER 1</vt:lpstr>
      <vt:lpstr>Presentazione standard di PowerPoint</vt:lpstr>
      <vt:lpstr>1961 VOSTOK 1</vt:lpstr>
      <vt:lpstr>1961, un mese dopo, SPUTNIK 2, A BORDO IL PRIMO ESSERE VIVENTE LA CAGNETTA LAIKA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MTM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nb</dc:creator>
  <cp:lastModifiedBy>Classe</cp:lastModifiedBy>
  <cp:revision>57</cp:revision>
  <dcterms:created xsi:type="dcterms:W3CDTF">2018-05-11T08:24:14Z</dcterms:created>
  <dcterms:modified xsi:type="dcterms:W3CDTF">2018-06-01T09:12:50Z</dcterms:modified>
</cp:coreProperties>
</file>